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3" d="100"/>
          <a:sy n="103" d="100"/>
        </p:scale>
        <p:origin x="-1256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8751-FE7F-431C-BCBE-6EF0F0E09A77}" type="datetimeFigureOut">
              <a:rPr lang="tr-TR" smtClean="0"/>
              <a:t>18/03/20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91283-C46B-4525-9F35-FB7D6AF77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6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BFD-32F6-4984-9113-9AC5B7D24CFB}" type="datetime1">
              <a:rPr lang="tr-TR" smtClean="0"/>
              <a:t>18/03/20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8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4A80-C4DC-4067-B202-E747CD7F0601}" type="datetime1">
              <a:rPr lang="tr-TR" smtClean="0"/>
              <a:t>18/03/20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3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67E9-CD01-4040-B648-C6016EFE0CF0}" type="datetime1">
              <a:rPr lang="tr-TR" smtClean="0"/>
              <a:t>18/03/20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BA4F-CA21-42FF-B5DB-4B076935E97F}" type="datetime1">
              <a:rPr lang="tr-TR" smtClean="0"/>
              <a:t>18/03/20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2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42C9-D7DE-4E09-8557-B1D3A422DEEC}" type="datetime1">
              <a:rPr lang="tr-TR" smtClean="0"/>
              <a:t>18/03/20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7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680-A23E-477A-829A-0BA4F2FD371A}" type="datetime1">
              <a:rPr lang="tr-TR" smtClean="0"/>
              <a:t>18/03/20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77-8CEA-418B-985F-08346B348F84}" type="datetime1">
              <a:rPr lang="tr-TR" smtClean="0"/>
              <a:t>18/03/20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7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E187-51A8-4DAE-B92B-3D35EC73BE87}" type="datetime1">
              <a:rPr lang="tr-TR" smtClean="0"/>
              <a:t>18/03/20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DDEF-40C7-4FD0-ACCB-54A650F31EBB}" type="datetime1">
              <a:rPr lang="tr-TR" smtClean="0"/>
              <a:t>18/03/20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0D81-74D9-44D9-8F34-9D3369E43619}" type="datetime1">
              <a:rPr lang="tr-TR" smtClean="0"/>
              <a:t>18/03/20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8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0EA-AE78-4E13-AF03-9D4B560B781D}" type="datetime1">
              <a:rPr lang="tr-TR" smtClean="0"/>
              <a:t>18/03/20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tmp"/><Relationship Id="rId16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7C64-472B-4351-9080-D723FC189021}" type="datetime1">
              <a:rPr lang="tr-TR" smtClean="0"/>
              <a:t>18/03/20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nimethoca.com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4896"/>
            <a:ext cx="887760" cy="8877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4" y="302394"/>
            <a:ext cx="17494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 descr="Ekran Kırpma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09" y="6508678"/>
            <a:ext cx="1695687" cy="342948"/>
          </a:xfrm>
          <a:prstGeom prst="rect">
            <a:avLst/>
          </a:prstGeom>
        </p:spPr>
      </p:pic>
      <p:pic>
        <p:nvPicPr>
          <p:cNvPr id="2" name="Resim 1" descr="Ekran Kırpma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89410"/>
            <a:ext cx="8856984" cy="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5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uest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99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395536" y="8367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Who</a:t>
            </a:r>
            <a:r>
              <a:rPr lang="tr-TR" dirty="0" smtClean="0"/>
              <a:t> (Kim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came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(Kim geldi?)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told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stupid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(Böyle saçma şeyleri sana kim söyledi?)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can </a:t>
            </a:r>
            <a:r>
              <a:rPr lang="tr-TR" dirty="0" err="1" smtClean="0"/>
              <a:t>drive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minibus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(Bu minibüsü kim sürebilir?)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invented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telephone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(Telefonu kim icat etti?)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431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395536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Whose</a:t>
            </a:r>
            <a:r>
              <a:rPr lang="tr-TR" dirty="0" smtClean="0"/>
              <a:t> (Kimin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err="1" smtClean="0"/>
              <a:t>Whose</a:t>
            </a:r>
            <a:r>
              <a:rPr lang="tr-TR" dirty="0" smtClean="0"/>
              <a:t> idea is </a:t>
            </a:r>
            <a:r>
              <a:rPr lang="tr-TR" dirty="0" err="1" smtClean="0"/>
              <a:t>this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(Bu kimin fikri?)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 </a:t>
            </a:r>
            <a:r>
              <a:rPr lang="tr-TR" dirty="0" err="1" smtClean="0"/>
              <a:t>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(Kimin köpeği eti yedi?)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bicycle</a:t>
            </a:r>
            <a:r>
              <a:rPr lang="tr-TR" dirty="0" smtClean="0"/>
              <a:t> is </a:t>
            </a:r>
            <a:r>
              <a:rPr lang="tr-TR" dirty="0" err="1" smtClean="0"/>
              <a:t>red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(Kimin bisikleti kırmızı?)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jacket</a:t>
            </a:r>
            <a:r>
              <a:rPr lang="tr-TR" dirty="0" smtClean="0"/>
              <a:t> is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odd</a:t>
            </a:r>
            <a:r>
              <a:rPr lang="tr-TR" dirty="0" smtClean="0"/>
              <a:t> </a:t>
            </a:r>
            <a:r>
              <a:rPr lang="tr-TR" dirty="0" err="1" smtClean="0"/>
              <a:t>except</a:t>
            </a:r>
            <a:r>
              <a:rPr lang="tr-TR" dirty="0" smtClean="0"/>
              <a:t> </a:t>
            </a:r>
            <a:r>
              <a:rPr lang="tr-TR" dirty="0" err="1" smtClean="0"/>
              <a:t>hers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(Onunki hariç kimin ceketi böyle acayip?)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wallet</a:t>
            </a:r>
            <a:r>
              <a:rPr lang="tr-TR" dirty="0" smtClean="0"/>
              <a:t> is </a:t>
            </a:r>
            <a:r>
              <a:rPr lang="tr-TR" dirty="0" err="1" smtClean="0"/>
              <a:t>stolen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(Kimin cüzdanı çalındı?)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09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395536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Which</a:t>
            </a:r>
            <a:r>
              <a:rPr lang="tr-TR" dirty="0" smtClean="0"/>
              <a:t> (Hangi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107504" y="1412776"/>
            <a:ext cx="9036496" cy="471338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bag</a:t>
            </a:r>
            <a:r>
              <a:rPr lang="tr-TR" dirty="0" smtClean="0"/>
              <a:t> </a:t>
            </a:r>
            <a:r>
              <a:rPr lang="tr-TR" dirty="0" err="1" smtClean="0"/>
              <a:t>belongs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(Hangi çanta sana ait?)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flower</a:t>
            </a:r>
            <a:r>
              <a:rPr lang="tr-TR" dirty="0" smtClean="0"/>
              <a:t> is her </a:t>
            </a:r>
            <a:r>
              <a:rPr lang="tr-TR" dirty="0" err="1" smtClean="0"/>
              <a:t>favourite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(Hangi çiçek onun favorisi?)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is </a:t>
            </a:r>
            <a:r>
              <a:rPr lang="tr-TR" dirty="0" err="1" smtClean="0"/>
              <a:t>wrong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(Hangi yol yanlış?)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office</a:t>
            </a:r>
            <a:r>
              <a:rPr lang="tr-TR" dirty="0" smtClean="0"/>
              <a:t> is </a:t>
            </a:r>
            <a:r>
              <a:rPr lang="tr-TR" dirty="0" err="1" smtClean="0"/>
              <a:t>yours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(Hangi ofis senin?)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>2- Yukarıda örneklerini gördüğünüz </a:t>
            </a:r>
            <a:r>
              <a:rPr lang="tr-TR" sz="2400" dirty="0" err="1" smtClean="0">
                <a:solidFill>
                  <a:srgbClr val="800000"/>
                </a:solidFill>
              </a:rPr>
              <a:t>wh-questions</a:t>
            </a:r>
            <a:r>
              <a:rPr lang="tr-TR" sz="2400" dirty="0" smtClean="0">
                <a:solidFill>
                  <a:srgbClr val="800000"/>
                </a:solidFill>
              </a:rPr>
              <a:t> dan farklı olarak </a:t>
            </a:r>
            <a:r>
              <a:rPr lang="tr-TR" sz="2400" dirty="0" smtClean="0"/>
              <a:t>eğer cümlenin </a:t>
            </a:r>
            <a:r>
              <a:rPr lang="tr-TR" sz="2400" dirty="0" smtClean="0">
                <a:solidFill>
                  <a:srgbClr val="800000"/>
                </a:solidFill>
              </a:rPr>
              <a:t>yardımcı fiilleri başta yer alıyorsa </a:t>
            </a:r>
            <a:r>
              <a:rPr lang="tr-TR" sz="2400" dirty="0" smtClean="0"/>
              <a:t>bu tarz sorular her zaman “</a:t>
            </a:r>
            <a:r>
              <a:rPr lang="tr-TR" sz="2400" dirty="0" err="1" smtClean="0">
                <a:solidFill>
                  <a:srgbClr val="800000"/>
                </a:solidFill>
              </a:rPr>
              <a:t>yes</a:t>
            </a:r>
            <a:r>
              <a:rPr lang="tr-TR" sz="2400" dirty="0" smtClean="0"/>
              <a:t>” (evet) ya da “</a:t>
            </a:r>
            <a:r>
              <a:rPr lang="tr-TR" sz="2400" dirty="0" err="1" smtClean="0">
                <a:solidFill>
                  <a:srgbClr val="800000"/>
                </a:solidFill>
              </a:rPr>
              <a:t>no</a:t>
            </a:r>
            <a:r>
              <a:rPr lang="tr-TR" sz="2400" dirty="0" smtClean="0"/>
              <a:t>” (hayır) ile cevaplanır.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913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395536" y="90872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Yardımcı Fiil + Özne + Fiil + Tümleç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(Senin </a:t>
            </a:r>
            <a:r>
              <a:rPr lang="tr-TR" dirty="0" smtClean="0"/>
              <a:t>için mi çalışıyor?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he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house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(Senin </a:t>
            </a:r>
            <a:r>
              <a:rPr lang="tr-TR" dirty="0" smtClean="0"/>
              <a:t>evine gitti mi?)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ever </a:t>
            </a:r>
            <a:r>
              <a:rPr lang="tr-TR" dirty="0" err="1" smtClean="0"/>
              <a:t>heard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song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(Bu şarkıyı hiç duydun mu?)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Can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a </a:t>
            </a:r>
            <a:r>
              <a:rPr lang="tr-TR" dirty="0" err="1" smtClean="0"/>
              <a:t>novel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kids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(Çocuklar için roman yazabilir mi?)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I </a:t>
            </a:r>
            <a:r>
              <a:rPr lang="tr-TR" dirty="0" err="1" smtClean="0"/>
              <a:t>obey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(Kuralların hepsine </a:t>
            </a:r>
            <a:r>
              <a:rPr lang="tr-TR" dirty="0" err="1" smtClean="0"/>
              <a:t>uymalımıyım</a:t>
            </a:r>
            <a:r>
              <a:rPr lang="tr-TR" dirty="0" smtClean="0"/>
              <a:t>?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941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395536" y="1408497"/>
            <a:ext cx="8229600" cy="54292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WHO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=KİM=İŞİ YAPAN KİŞİ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WHAT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DEMEKTİR= BİR NESNE KONUSUNDA YADA KİŞİ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WHEN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ZAMAN=ZAMAN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WHERE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=NEREDE,NEREYE,NEREDEN =YERLER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WHY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=NİÇİN/NEDEN=NEDENLERİ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=NASIL=DURUMU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WHICH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=HANGİ=BELİRLİ BİR GRUP VE YA ÜYE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WHOM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=KİMİ/KİME =KİŞİLER İÇİN NESNEL DURUM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WHOSE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=KİMİN=MÜLKİYET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MUCH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KADAR=MİKTARI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MANY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=KAÇ TANE=SAYISI HAKKINDA BİLGİ ALMAK İÇİN KULLANILIR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r>
              <a:rPr lang="tr-TR" sz="900" smtClean="0">
                <a:solidFill>
                  <a:srgbClr val="292929"/>
                </a:solidFill>
                <a:latin typeface="Open Sans"/>
              </a:rPr>
              <a:t>.</a:t>
            </a: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LONG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KADAR ZAMANDIR=ZAMAN SÜRESİ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FAR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KADAR MESAFESİ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OFTEN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SIKLIKLA=SIKLIĞI HAKKINDA BİLGİ ALMAK İÇİN KULLANILIR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r>
              <a:rPr lang="tr-TR" sz="900" smtClean="0">
                <a:solidFill>
                  <a:srgbClr val="292929"/>
                </a:solidFill>
                <a:latin typeface="Open Sans"/>
              </a:rPr>
              <a:t>.</a:t>
            </a: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HOW DO YOU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=NASILSINIZ=YÖNETİMİ HAKKINDA BİLGİ ALMAK İÇİN KULLANILIR.</a:t>
            </a:r>
            <a:br>
              <a:rPr lang="tr-TR" sz="900" smtClean="0">
                <a:solidFill>
                  <a:srgbClr val="292929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WHAT…DO</a:t>
            </a:r>
            <a:r>
              <a:rPr lang="tr-TR" sz="900" smtClean="0">
                <a:solidFill>
                  <a:srgbClr val="000000"/>
                </a:solidFill>
                <a:latin typeface="Open Sans"/>
              </a:rPr>
              <a:t>=NE  YAPMAK=İŞGALİ HAKKINDA BİLGİ ALMAK İÇİN KULLANILIR.</a:t>
            </a:r>
            <a:br>
              <a:rPr lang="tr-TR" sz="900" smtClean="0">
                <a:solidFill>
                  <a:srgbClr val="000000"/>
                </a:solidFill>
                <a:latin typeface="Open Sans"/>
              </a:rPr>
            </a:br>
            <a:endParaRPr lang="tr-TR" sz="900" smtClean="0">
              <a:solidFill>
                <a:srgbClr val="292929"/>
              </a:solidFill>
              <a:latin typeface="Open Sans"/>
            </a:endParaRPr>
          </a:p>
          <a:p>
            <a:r>
              <a:rPr lang="tr-TR" sz="900" smtClean="0">
                <a:solidFill>
                  <a:srgbClr val="FF00FF"/>
                </a:solidFill>
                <a:latin typeface="Open Sans"/>
              </a:rPr>
              <a:t>WHAT…FOR</a:t>
            </a:r>
            <a:r>
              <a:rPr lang="tr-TR" sz="900" smtClean="0">
                <a:solidFill>
                  <a:srgbClr val="292929"/>
                </a:solidFill>
                <a:latin typeface="Open Sans"/>
              </a:rPr>
              <a:t>=NE  İÇİN=NEDENİ HAKKINDA BİLGİ ALMAK İÇİN KULLANILIR.</a:t>
            </a:r>
          </a:p>
          <a:p>
            <a:endParaRPr lang="tr-TR" sz="1000" dirty="0"/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1187624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WH WORD KULLANILIŞI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34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1619672" y="908720"/>
            <a:ext cx="6408712" cy="9941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i="1" dirty="0" smtClean="0"/>
              <a:t>Soru Kelimesi + Yardımcı Fiil + Özne + Fiil + </a:t>
            </a:r>
            <a:r>
              <a:rPr lang="tr-TR" i="1" dirty="0" smtClean="0"/>
              <a:t>Tümleç?</a:t>
            </a:r>
            <a:endParaRPr lang="tr-TR" i="1" dirty="0"/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467544" y="1902842"/>
            <a:ext cx="9057184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1500" dirty="0" smtClean="0"/>
              <a:t>   </a:t>
            </a:r>
            <a:r>
              <a:rPr lang="en-US" sz="1500" u="sng" dirty="0" smtClean="0"/>
              <a:t>What </a:t>
            </a:r>
            <a:r>
              <a:rPr lang="en-US" sz="1500" dirty="0" smtClean="0"/>
              <a:t>do I do in the park? 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</a:t>
            </a:r>
            <a:r>
              <a:rPr lang="en-US" sz="1500" dirty="0" smtClean="0"/>
              <a:t>(</a:t>
            </a:r>
            <a:r>
              <a:rPr lang="en-US" sz="1500" dirty="0" err="1" smtClean="0"/>
              <a:t>Parkta</a:t>
            </a:r>
            <a:r>
              <a:rPr lang="en-US" sz="1500" dirty="0" smtClean="0"/>
              <a:t> ben ne </a:t>
            </a:r>
            <a:r>
              <a:rPr lang="en-US" sz="1500" dirty="0" err="1" smtClean="0"/>
              <a:t>yaparım</a:t>
            </a:r>
            <a:r>
              <a:rPr lang="en-US" sz="1500" dirty="0" smtClean="0"/>
              <a:t>?</a:t>
            </a:r>
            <a:r>
              <a:rPr lang="en-US" sz="1500" dirty="0" smtClean="0"/>
              <a:t>)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</a:t>
            </a:r>
            <a:r>
              <a:rPr lang="en-US" sz="1500" u="sng" dirty="0" smtClean="0"/>
              <a:t>When</a:t>
            </a:r>
            <a:r>
              <a:rPr lang="en-US" sz="1500" dirty="0" smtClean="0"/>
              <a:t> did you walk with her? 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</a:t>
            </a:r>
            <a:r>
              <a:rPr lang="en-US" sz="1500" dirty="0" smtClean="0"/>
              <a:t>(</a:t>
            </a:r>
            <a:r>
              <a:rPr lang="en-US" sz="1500" dirty="0" err="1" smtClean="0"/>
              <a:t>Onunla</a:t>
            </a:r>
            <a:r>
              <a:rPr lang="en-US" sz="1500" dirty="0" smtClean="0"/>
              <a:t> </a:t>
            </a:r>
            <a:r>
              <a:rPr lang="en-US" sz="1500" dirty="0" err="1" smtClean="0"/>
              <a:t>birlikte</a:t>
            </a:r>
            <a:r>
              <a:rPr lang="en-US" sz="1500" dirty="0" smtClean="0"/>
              <a:t> ne </a:t>
            </a:r>
            <a:r>
              <a:rPr lang="en-US" sz="1500" dirty="0" err="1" smtClean="0"/>
              <a:t>zaman</a:t>
            </a:r>
            <a:r>
              <a:rPr lang="en-US" sz="1500" dirty="0" smtClean="0"/>
              <a:t> </a:t>
            </a:r>
            <a:r>
              <a:rPr lang="en-US" sz="1500" dirty="0" err="1" smtClean="0"/>
              <a:t>yürüdün</a:t>
            </a:r>
            <a:r>
              <a:rPr lang="en-US" sz="1500" dirty="0" smtClean="0"/>
              <a:t>?)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</a:t>
            </a:r>
            <a:r>
              <a:rPr lang="en-US" sz="1500" u="sng" dirty="0" smtClean="0"/>
              <a:t>Where </a:t>
            </a:r>
            <a:r>
              <a:rPr lang="en-US" sz="1500" dirty="0" smtClean="0"/>
              <a:t>can we go before the dinner?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</a:t>
            </a:r>
            <a:r>
              <a:rPr lang="en-US" sz="1500" dirty="0" smtClean="0"/>
              <a:t> (</a:t>
            </a:r>
            <a:r>
              <a:rPr lang="en-US" sz="1500" dirty="0" err="1" smtClean="0"/>
              <a:t>Akşam</a:t>
            </a:r>
            <a:r>
              <a:rPr lang="en-US" sz="1500" dirty="0" smtClean="0"/>
              <a:t> </a:t>
            </a:r>
            <a:r>
              <a:rPr lang="en-US" sz="1500" dirty="0" err="1" smtClean="0"/>
              <a:t>yemeğinden</a:t>
            </a:r>
            <a:r>
              <a:rPr lang="en-US" sz="1500" dirty="0" smtClean="0"/>
              <a:t> </a:t>
            </a:r>
            <a:r>
              <a:rPr lang="en-US" sz="1500" dirty="0" err="1" smtClean="0"/>
              <a:t>önce</a:t>
            </a:r>
            <a:r>
              <a:rPr lang="en-US" sz="1500" dirty="0" smtClean="0"/>
              <a:t> </a:t>
            </a:r>
            <a:r>
              <a:rPr lang="en-US" sz="1500" dirty="0" err="1" smtClean="0"/>
              <a:t>nereye</a:t>
            </a:r>
            <a:r>
              <a:rPr lang="en-US" sz="1500" dirty="0" smtClean="0"/>
              <a:t> </a:t>
            </a:r>
            <a:r>
              <a:rPr lang="en-US" sz="1500" dirty="0" err="1" smtClean="0"/>
              <a:t>gidebiliriz</a:t>
            </a:r>
            <a:r>
              <a:rPr lang="en-US" sz="1500" dirty="0" smtClean="0"/>
              <a:t>?)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</a:t>
            </a:r>
            <a:r>
              <a:rPr lang="en-US" sz="1500" u="sng" dirty="0" smtClean="0"/>
              <a:t>Why </a:t>
            </a:r>
            <a:r>
              <a:rPr lang="en-US" sz="1500" dirty="0" smtClean="0"/>
              <a:t>have they </a:t>
            </a:r>
            <a:r>
              <a:rPr lang="tr-TR" sz="1500" dirty="0" err="1" smtClean="0"/>
              <a:t>been</a:t>
            </a:r>
            <a:r>
              <a:rPr lang="tr-TR" sz="1500" dirty="0" smtClean="0"/>
              <a:t> </a:t>
            </a:r>
            <a:r>
              <a:rPr lang="en-US" sz="1500" dirty="0" smtClean="0"/>
              <a:t>called for the interview? 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 (M</a:t>
            </a:r>
            <a:r>
              <a:rPr lang="en-US" sz="1500" dirty="0" err="1" smtClean="0"/>
              <a:t>ülakat</a:t>
            </a:r>
            <a:r>
              <a:rPr lang="en-US" sz="1500" dirty="0" smtClean="0"/>
              <a:t> </a:t>
            </a:r>
            <a:r>
              <a:rPr lang="en-US" sz="1500" dirty="0" err="1" smtClean="0"/>
              <a:t>için</a:t>
            </a:r>
            <a:r>
              <a:rPr lang="en-US" sz="1500" dirty="0" smtClean="0"/>
              <a:t> </a:t>
            </a:r>
            <a:r>
              <a:rPr lang="en-US" sz="1500" dirty="0" err="1" smtClean="0"/>
              <a:t>neden</a:t>
            </a:r>
            <a:r>
              <a:rPr lang="en-US" sz="1500" dirty="0" smtClean="0"/>
              <a:t> </a:t>
            </a:r>
            <a:r>
              <a:rPr lang="en-US" sz="1500" dirty="0" err="1" smtClean="0"/>
              <a:t>çağrıldılar</a:t>
            </a:r>
            <a:r>
              <a:rPr lang="en-US" sz="1500" dirty="0" smtClean="0"/>
              <a:t>?) </a:t>
            </a: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/>
            </a:r>
            <a:br>
              <a:rPr lang="tr-TR" sz="1500" dirty="0" smtClean="0"/>
            </a:br>
            <a:r>
              <a:rPr lang="tr-TR" sz="1500" dirty="0" smtClean="0"/>
              <a:t>  </a:t>
            </a:r>
            <a:r>
              <a:rPr lang="en-US" sz="1600" u="sng" dirty="0" smtClean="0"/>
              <a:t>How</a:t>
            </a:r>
            <a:r>
              <a:rPr lang="en-US" sz="1600" dirty="0" smtClean="0"/>
              <a:t> does this machine work?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 </a:t>
            </a:r>
            <a:r>
              <a:rPr lang="en-US" sz="1600" dirty="0" smtClean="0"/>
              <a:t> (Bu </a:t>
            </a:r>
            <a:r>
              <a:rPr lang="en-US" sz="1600" dirty="0" err="1" smtClean="0"/>
              <a:t>makine</a:t>
            </a:r>
            <a:r>
              <a:rPr lang="en-US" sz="1600" dirty="0" smtClean="0"/>
              <a:t> </a:t>
            </a:r>
            <a:r>
              <a:rPr lang="en-US" sz="1600" dirty="0" err="1" smtClean="0"/>
              <a:t>nasıl</a:t>
            </a:r>
            <a:r>
              <a:rPr lang="en-US" sz="1600" dirty="0" smtClean="0"/>
              <a:t> </a:t>
            </a:r>
            <a:r>
              <a:rPr lang="en-US" sz="1600" dirty="0" err="1" smtClean="0"/>
              <a:t>çalışır</a:t>
            </a:r>
            <a:r>
              <a:rPr lang="en-US" sz="1600" dirty="0" smtClean="0"/>
              <a:t>?)</a:t>
            </a:r>
            <a:endParaRPr lang="tr-TR" sz="1500" dirty="0"/>
          </a:p>
        </p:txBody>
      </p:sp>
    </p:spTree>
    <p:extLst>
      <p:ext uri="{BB962C8B-B14F-4D97-AF65-F5344CB8AC3E}">
        <p14:creationId xmlns:p14="http://schemas.microsoft.com/office/powerpoint/2010/main" val="46039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880726" y="836712"/>
            <a:ext cx="8229600" cy="68407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tr-TR" sz="1800" dirty="0" smtClean="0"/>
              <a:t>Bazı İngilizce soru kalıpları kullanıldığı cümleye göre direkt öznenin yerine kullanılabilmektedir</a:t>
            </a:r>
            <a:r>
              <a:rPr lang="tr-TR" sz="1800" dirty="0" smtClean="0"/>
              <a:t>. </a:t>
            </a: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  <a:p>
            <a:pPr>
              <a:buFont typeface="Wingdings" pitchFamily="2" charset="2"/>
              <a:buChar char="§"/>
            </a:pPr>
            <a:r>
              <a:rPr lang="tr-TR" sz="1800" dirty="0" err="1" smtClean="0"/>
              <a:t>What</a:t>
            </a:r>
            <a:r>
              <a:rPr lang="tr-TR" sz="1800" dirty="0" smtClean="0"/>
              <a:t> </a:t>
            </a:r>
            <a:r>
              <a:rPr lang="tr-TR" sz="1800" dirty="0" err="1" smtClean="0"/>
              <a:t>tastes</a:t>
            </a:r>
            <a:r>
              <a:rPr lang="tr-TR" sz="1800" dirty="0" smtClean="0"/>
              <a:t> </a:t>
            </a:r>
            <a:r>
              <a:rPr lang="tr-TR" sz="1800" dirty="0" err="1" smtClean="0"/>
              <a:t>so</a:t>
            </a:r>
            <a:r>
              <a:rPr lang="tr-TR" sz="1800" dirty="0" smtClean="0"/>
              <a:t> </a:t>
            </a:r>
            <a:r>
              <a:rPr lang="tr-TR" sz="1800" dirty="0" err="1" smtClean="0"/>
              <a:t>delicious</a:t>
            </a:r>
            <a:r>
              <a:rPr lang="tr-TR" sz="1800" dirty="0" smtClean="0"/>
              <a:t>? </a:t>
            </a:r>
            <a:br>
              <a:rPr lang="tr-TR" sz="1800" dirty="0" smtClean="0"/>
            </a:br>
            <a:r>
              <a:rPr lang="tr-TR" sz="1800" dirty="0" smtClean="0"/>
              <a:t>(Böyle lezzetli olan ne?) </a:t>
            </a: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1800" dirty="0" err="1" smtClean="0"/>
              <a:t>Who</a:t>
            </a:r>
            <a:r>
              <a:rPr lang="tr-TR" sz="1800" dirty="0" smtClean="0"/>
              <a:t> </a:t>
            </a:r>
            <a:r>
              <a:rPr lang="tr-TR" sz="1800" dirty="0" err="1" smtClean="0"/>
              <a:t>told</a:t>
            </a:r>
            <a:r>
              <a:rPr lang="tr-TR" sz="1800" dirty="0" smtClean="0"/>
              <a:t> </a:t>
            </a:r>
            <a:r>
              <a:rPr lang="tr-TR" sz="1800" dirty="0" err="1" smtClean="0"/>
              <a:t>you</a:t>
            </a:r>
            <a:r>
              <a:rPr lang="tr-TR" sz="1800" dirty="0" smtClean="0"/>
              <a:t> </a:t>
            </a:r>
            <a:r>
              <a:rPr lang="tr-TR" sz="1800" dirty="0" err="1" smtClean="0"/>
              <a:t>this</a:t>
            </a:r>
            <a:r>
              <a:rPr lang="tr-TR" sz="1800" dirty="0" smtClean="0"/>
              <a:t> </a:t>
            </a:r>
            <a:r>
              <a:rPr lang="tr-TR" sz="1800" dirty="0" err="1" smtClean="0"/>
              <a:t>gossip</a:t>
            </a:r>
            <a:r>
              <a:rPr lang="tr-TR" sz="1800" dirty="0" smtClean="0"/>
              <a:t>? </a:t>
            </a:r>
            <a:br>
              <a:rPr lang="tr-TR" sz="1800" dirty="0" smtClean="0"/>
            </a:br>
            <a:r>
              <a:rPr lang="tr-TR" sz="1800" dirty="0" smtClean="0"/>
              <a:t>(Bu dedikoduyu sana kim söyledi</a:t>
            </a:r>
            <a:r>
              <a:rPr lang="tr-TR" sz="1200" dirty="0" smtClean="0"/>
              <a:t>?)</a:t>
            </a: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1200" dirty="0" smtClean="0"/>
              <a:t/>
            </a:r>
            <a:br>
              <a:rPr lang="tr-TR" sz="1200" dirty="0" smtClean="0"/>
            </a:br>
            <a:endParaRPr lang="tr-TR" sz="1200" dirty="0" smtClean="0"/>
          </a:p>
          <a:p>
            <a:pPr>
              <a:buFont typeface="Wingdings" pitchFamily="2" charset="2"/>
              <a:buChar char="§"/>
            </a:pPr>
            <a:r>
              <a:rPr lang="tr-TR" sz="1800" dirty="0" smtClean="0"/>
              <a:t>Bazı İngilizce soru kalıpları ise kendisinden hemen sonra isim alarak yukarıdaki örnekler gibi direkt özne yerine kullanılabilirler. </a:t>
            </a:r>
            <a:br>
              <a:rPr lang="tr-TR" sz="1800" dirty="0" smtClean="0"/>
            </a:br>
            <a:r>
              <a:rPr lang="tr-TR" sz="1200" dirty="0" smtClean="0"/>
              <a:t>     </a:t>
            </a:r>
            <a:endParaRPr lang="tr-TR" sz="1200" dirty="0" smtClean="0"/>
          </a:p>
          <a:p>
            <a:pPr>
              <a:buFont typeface="Wingdings" pitchFamily="2" charset="2"/>
              <a:buChar char="§"/>
            </a:pPr>
            <a:r>
              <a:rPr lang="tr-TR" sz="1800" dirty="0" smtClean="0"/>
              <a:t>Soru </a:t>
            </a:r>
            <a:r>
              <a:rPr lang="tr-TR" sz="1800" dirty="0" smtClean="0"/>
              <a:t>Kelimesi + İsim + Fiil + Tümleç</a:t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 </a:t>
            </a:r>
            <a:r>
              <a:rPr lang="en-US" sz="1800" dirty="0" smtClean="0"/>
              <a:t>Whose car is this? 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 </a:t>
            </a:r>
            <a:r>
              <a:rPr lang="en-US" sz="1800" dirty="0" smtClean="0"/>
              <a:t>(Bu </a:t>
            </a:r>
            <a:r>
              <a:rPr lang="en-US" sz="1800" dirty="0" err="1" smtClean="0"/>
              <a:t>kimin</a:t>
            </a:r>
            <a:r>
              <a:rPr lang="en-US" sz="1800" dirty="0" smtClean="0"/>
              <a:t> </a:t>
            </a:r>
            <a:r>
              <a:rPr lang="en-US" sz="1800" dirty="0" err="1" smtClean="0"/>
              <a:t>arabası</a:t>
            </a:r>
            <a:r>
              <a:rPr lang="en-US" sz="1800" dirty="0" smtClean="0"/>
              <a:t>?)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000" dirty="0"/>
              <a:t> </a:t>
            </a:r>
            <a:r>
              <a:rPr lang="tr-TR" sz="1000" dirty="0" smtClean="0"/>
              <a:t> </a:t>
            </a:r>
            <a:r>
              <a:rPr lang="en-US" sz="1800" dirty="0" smtClean="0"/>
              <a:t>Which </a:t>
            </a:r>
            <a:r>
              <a:rPr lang="en-US" sz="1800" dirty="0" smtClean="0"/>
              <a:t>house do you want to buy? 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Hangi</a:t>
            </a:r>
            <a:r>
              <a:rPr lang="en-US" sz="1800" dirty="0" smtClean="0"/>
              <a:t> </a:t>
            </a:r>
            <a:r>
              <a:rPr lang="en-US" sz="1800" dirty="0" err="1" smtClean="0"/>
              <a:t>evi</a:t>
            </a:r>
            <a:r>
              <a:rPr lang="en-US" sz="1800" dirty="0" smtClean="0"/>
              <a:t> </a:t>
            </a:r>
            <a:r>
              <a:rPr lang="en-US" sz="1800" dirty="0" err="1" smtClean="0"/>
              <a:t>almak</a:t>
            </a:r>
            <a:r>
              <a:rPr lang="en-US" sz="1800" dirty="0" smtClean="0"/>
              <a:t> </a:t>
            </a:r>
            <a:r>
              <a:rPr lang="en-US" sz="1800" dirty="0" err="1" smtClean="0"/>
              <a:t>istiyorsun</a:t>
            </a:r>
            <a:r>
              <a:rPr lang="en-US" sz="1800" dirty="0" smtClean="0"/>
              <a:t>?)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10775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179512" y="930336"/>
            <a:ext cx="8954092" cy="594928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 SORU CÜMLELERİ</a:t>
            </a:r>
            <a:r>
              <a:rPr lang="tr-TR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your</a:t>
            </a:r>
            <a:r>
              <a:rPr lang="tr-TR" dirty="0" smtClean="0"/>
              <a:t> name? </a:t>
            </a:r>
            <a:br>
              <a:rPr lang="tr-TR" dirty="0" smtClean="0"/>
            </a:br>
            <a:r>
              <a:rPr lang="tr-TR" dirty="0" smtClean="0"/>
              <a:t>     (İsmin ne?)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smtClean="0"/>
              <a:t>can I do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   (Senin için ne yapabilirim?)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 (Durumu ne daha iyi yapacak?)</a:t>
            </a:r>
            <a:br>
              <a:rPr lang="tr-TR" dirty="0" smtClean="0"/>
            </a:br>
            <a:endParaRPr lang="tr-TR" dirty="0"/>
          </a:p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decided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 (Toplantıda neye karar verildi?)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smtClean="0"/>
              <a:t>had </a:t>
            </a:r>
            <a:r>
              <a:rPr lang="tr-TR" dirty="0" err="1" smtClean="0"/>
              <a:t>been</a:t>
            </a:r>
            <a:r>
              <a:rPr lang="tr-TR" dirty="0" smtClean="0"/>
              <a:t> done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yesterday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(Dünden önceki gün ne yapıldı?)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06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611560" y="83671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When</a:t>
            </a:r>
            <a:r>
              <a:rPr lang="tr-TR" dirty="0" smtClean="0"/>
              <a:t> (Ne zaman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dirty="0" smtClean="0"/>
              <a:t>    </a:t>
            </a:r>
            <a:r>
              <a:rPr lang="en-US" dirty="0" smtClean="0"/>
              <a:t>When can we go to the picnic?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(</a:t>
            </a:r>
            <a:r>
              <a:rPr lang="en-US" dirty="0" err="1" smtClean="0"/>
              <a:t>Pikniğe</a:t>
            </a:r>
            <a:r>
              <a:rPr lang="en-US" dirty="0" smtClean="0"/>
              <a:t> ne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gidebiliriz</a:t>
            </a:r>
            <a:r>
              <a:rPr lang="en-US" dirty="0" smtClean="0"/>
              <a:t>?)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When does she want to work with us?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(Ne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bizimle</a:t>
            </a:r>
            <a:r>
              <a:rPr lang="en-US" dirty="0" smtClean="0"/>
              <a:t> </a:t>
            </a:r>
            <a:r>
              <a:rPr lang="en-US" dirty="0" err="1" smtClean="0"/>
              <a:t>çalışmayı</a:t>
            </a:r>
            <a:r>
              <a:rPr lang="en-US" dirty="0" smtClean="0"/>
              <a:t> </a:t>
            </a:r>
            <a:r>
              <a:rPr lang="en-US" dirty="0" err="1" smtClean="0"/>
              <a:t>istiyor</a:t>
            </a:r>
            <a:r>
              <a:rPr lang="en-US" dirty="0" smtClean="0"/>
              <a:t>?)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finish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smtClean="0"/>
              <a:t>Projeniz </a:t>
            </a:r>
            <a:r>
              <a:rPr lang="tr-TR" dirty="0" smtClean="0"/>
              <a:t>ne zaman bitecek?)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he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holiday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(Tatilden ne zaman </a:t>
            </a:r>
            <a:r>
              <a:rPr lang="tr-TR" dirty="0" smtClean="0"/>
              <a:t>döndü?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planning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travel</a:t>
            </a:r>
            <a:r>
              <a:rPr lang="tr-TR" dirty="0" smtClean="0"/>
              <a:t> </a:t>
            </a:r>
            <a:r>
              <a:rPr lang="tr-TR" dirty="0" err="1" smtClean="0"/>
              <a:t>abroad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(Ne zaman yurtdışına </a:t>
            </a:r>
            <a:r>
              <a:rPr lang="tr-TR" dirty="0" smtClean="0"/>
              <a:t>seyahat etmeyi </a:t>
            </a:r>
            <a:r>
              <a:rPr lang="tr-TR" dirty="0" smtClean="0"/>
              <a:t>planlıyorlar</a:t>
            </a:r>
            <a:r>
              <a:rPr lang="tr-TR" dirty="0" smtClean="0"/>
              <a:t>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11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611560" y="90872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Where</a:t>
            </a:r>
            <a:r>
              <a:rPr lang="tr-TR" dirty="0" smtClean="0"/>
              <a:t> (Nerede / Nereye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tr-TR" dirty="0" smtClean="0"/>
              <a:t>    </a:t>
            </a:r>
            <a:endParaRPr lang="tr-TR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Where </a:t>
            </a:r>
            <a:r>
              <a:rPr lang="en-US" dirty="0" smtClean="0"/>
              <a:t>is your </a:t>
            </a:r>
            <a:r>
              <a:rPr lang="en-US" dirty="0" err="1" smtClean="0"/>
              <a:t>favourite</a:t>
            </a:r>
            <a:r>
              <a:rPr lang="en-US" dirty="0" smtClean="0"/>
              <a:t> restaurant?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 (</a:t>
            </a:r>
            <a:r>
              <a:rPr lang="en-US" dirty="0" err="1" smtClean="0"/>
              <a:t>Favori</a:t>
            </a:r>
            <a:r>
              <a:rPr lang="en-US" dirty="0" smtClean="0"/>
              <a:t> </a:t>
            </a:r>
            <a:r>
              <a:rPr lang="en-US" dirty="0" err="1" smtClean="0"/>
              <a:t>restaurantın</a:t>
            </a:r>
            <a:r>
              <a:rPr lang="en-US" dirty="0" smtClean="0"/>
              <a:t> </a:t>
            </a:r>
            <a:r>
              <a:rPr lang="en-US" dirty="0" err="1" smtClean="0"/>
              <a:t>nerede</a:t>
            </a:r>
            <a:r>
              <a:rPr lang="en-US" dirty="0" smtClean="0"/>
              <a:t>?)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>
              <a:buFont typeface="Arial" panose="020B0604020202020204" pitchFamily="34" charset="0"/>
              <a:buNone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his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summer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(Geçen yaz onun ailesi nereye gitti?</a:t>
            </a:r>
            <a:r>
              <a:rPr lang="tr-TR" dirty="0" smtClean="0"/>
              <a:t>)</a:t>
            </a:r>
            <a:endParaRPr lang="tr-TR" dirty="0"/>
          </a:p>
          <a:p>
            <a:pPr>
              <a:buFont typeface="Arial" panose="020B0604020202020204" pitchFamily="34" charset="0"/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/>
              <a:t>her </a:t>
            </a:r>
            <a:r>
              <a:rPr lang="tr-TR" dirty="0" err="1"/>
              <a:t>birthday</a:t>
            </a:r>
            <a:r>
              <a:rPr lang="tr-TR" dirty="0"/>
              <a:t> </a:t>
            </a:r>
            <a:r>
              <a:rPr lang="tr-TR" dirty="0" err="1" smtClean="0"/>
              <a:t>party</a:t>
            </a:r>
            <a:r>
              <a:rPr lang="tr-TR" dirty="0" smtClean="0"/>
              <a:t> be</a:t>
            </a:r>
            <a:r>
              <a:rPr lang="tr-TR" dirty="0"/>
              <a:t>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(Doğum günü partisi nerede olacak?) </a:t>
            </a:r>
            <a:br>
              <a:rPr lang="tr-TR" dirty="0" smtClean="0"/>
            </a:br>
            <a:endParaRPr lang="tr-TR" dirty="0" smtClean="0"/>
          </a:p>
          <a:p>
            <a:pPr>
              <a:buFont typeface="Arial" panose="020B0604020202020204" pitchFamily="34" charset="0"/>
              <a:buNone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smtClean="0"/>
              <a:t>can I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(Seni nerede bulabilirim?)</a:t>
            </a:r>
            <a:br>
              <a:rPr lang="tr-TR" dirty="0" smtClean="0"/>
            </a:br>
            <a:endParaRPr lang="tr-TR" dirty="0"/>
          </a:p>
          <a:p>
            <a:pPr>
              <a:buFont typeface="Arial" panose="020B0604020202020204" pitchFamily="34" charset="0"/>
              <a:buNone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 (Toplantı sırasında neredeydin?)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102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Why</a:t>
            </a:r>
            <a:r>
              <a:rPr lang="tr-TR" dirty="0" smtClean="0"/>
              <a:t> is his </a:t>
            </a:r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uncertain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(Kararları neden böyle belirsiz?)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(Onlarla birlikte neden oynamıyor?)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he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break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her </a:t>
            </a:r>
            <a:r>
              <a:rPr lang="tr-TR" dirty="0" err="1" smtClean="0"/>
              <a:t>girlfriend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(Kız arkadaşından neden ayrılmayı düşünüyor?)</a:t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quit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(İşini neden bıraktın?)</a:t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us </a:t>
            </a:r>
            <a:r>
              <a:rPr lang="tr-TR" dirty="0" err="1" smtClean="0"/>
              <a:t>tomorrow</a:t>
            </a:r>
            <a:r>
              <a:rPr lang="tr-TR" dirty="0" smtClean="0"/>
              <a:t> </a:t>
            </a:r>
            <a:r>
              <a:rPr lang="tr-TR" dirty="0" err="1" smtClean="0"/>
              <a:t>night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(Yarın akşam bizimle neden gelmiyorsun?) </a:t>
            </a:r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755576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Why</a:t>
            </a:r>
            <a:r>
              <a:rPr lang="tr-TR" dirty="0" smtClean="0"/>
              <a:t> (Niçin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49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467544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How (Nasıl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How is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planning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smtClean="0"/>
              <a:t>(Nasıl ders </a:t>
            </a:r>
            <a:r>
              <a:rPr lang="tr-TR" dirty="0" smtClean="0"/>
              <a:t>çalışmayı </a:t>
            </a:r>
            <a:r>
              <a:rPr lang="tr-TR" dirty="0" smtClean="0"/>
              <a:t>planlıyor</a:t>
            </a:r>
            <a:r>
              <a:rPr lang="tr-TR" dirty="0" smtClean="0"/>
              <a:t>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How can I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library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(Kütüphaneye nasıl gidebilirim?)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How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manage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finish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(Tezini bitirmeyi nasıl başardın?)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How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brain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? </a:t>
            </a:r>
            <a:br>
              <a:rPr lang="tr-TR" dirty="0" smtClean="0"/>
            </a:br>
            <a:r>
              <a:rPr lang="tr-TR" dirty="0" smtClean="0"/>
              <a:t>(İnsan beyni nasıl çalışır?)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909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138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111</dc:creator>
  <cp:lastModifiedBy>Muhammet</cp:lastModifiedBy>
  <cp:revision>24</cp:revision>
  <dcterms:created xsi:type="dcterms:W3CDTF">2020-01-12T21:59:54Z</dcterms:created>
  <dcterms:modified xsi:type="dcterms:W3CDTF">2020-03-18T21:45:31Z</dcterms:modified>
</cp:coreProperties>
</file>