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5"/>
  </p:notesMasterIdLst>
  <p:sldIdLst>
    <p:sldId id="278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1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48751-FE7F-431C-BCBE-6EF0F0E09A77}" type="datetimeFigureOut">
              <a:rPr lang="tr-TR" smtClean="0"/>
              <a:t>17/03/20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91283-C46B-4525-9F35-FB7D6AF77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76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BFD-32F6-4984-9113-9AC5B7D24CFB}" type="datetime1">
              <a:rPr lang="tr-TR" smtClean="0"/>
              <a:t>17/03/20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98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4A80-C4DC-4067-B202-E747CD7F0601}" type="datetime1">
              <a:rPr lang="tr-TR" smtClean="0"/>
              <a:t>17/03/20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43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67E9-CD01-4040-B648-C6016EFE0CF0}" type="datetime1">
              <a:rPr lang="tr-TR" smtClean="0"/>
              <a:t>17/03/20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5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BA4F-CA21-42FF-B5DB-4B076935E97F}" type="datetime1">
              <a:rPr lang="tr-TR" smtClean="0"/>
              <a:t>17/03/20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72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42C9-D7DE-4E09-8557-B1D3A422DEEC}" type="datetime1">
              <a:rPr lang="tr-TR" smtClean="0"/>
              <a:t>17/03/20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7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680-A23E-477A-829A-0BA4F2FD371A}" type="datetime1">
              <a:rPr lang="tr-TR" smtClean="0"/>
              <a:t>17/03/20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93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77-8CEA-418B-985F-08346B348F84}" type="datetime1">
              <a:rPr lang="tr-TR" smtClean="0"/>
              <a:t>17/03/20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7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E187-51A8-4DAE-B92B-3D35EC73BE87}" type="datetime1">
              <a:rPr lang="tr-TR" smtClean="0"/>
              <a:t>17/03/20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9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DDEF-40C7-4FD0-ACCB-54A650F31EBB}" type="datetime1">
              <a:rPr lang="tr-TR" smtClean="0"/>
              <a:t>17/03/20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85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0D81-74D9-44D9-8F34-9D3369E43619}" type="datetime1">
              <a:rPr lang="tr-TR" smtClean="0"/>
              <a:t>17/03/20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8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0EA-AE78-4E13-AF03-9D4B560B781D}" type="datetime1">
              <a:rPr lang="tr-TR" smtClean="0"/>
              <a:t>17/03/20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03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tmp"/><Relationship Id="rId16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7C64-472B-4351-9080-D723FC189021}" type="datetime1">
              <a:rPr lang="tr-TR" smtClean="0"/>
              <a:t>17/03/20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nimethoca.com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4896"/>
            <a:ext cx="887760" cy="88776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4" y="302394"/>
            <a:ext cx="174942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sim 8" descr="Ekran Kırpma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09" y="6508678"/>
            <a:ext cx="1695687" cy="342948"/>
          </a:xfrm>
          <a:prstGeom prst="rect">
            <a:avLst/>
          </a:prstGeom>
        </p:spPr>
      </p:pic>
      <p:pic>
        <p:nvPicPr>
          <p:cNvPr id="2" name="Resim 1" descr="Ekran Kırpma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89410"/>
            <a:ext cx="8856984" cy="8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5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92696"/>
            <a:ext cx="7920880" cy="2147415"/>
          </a:xfrm>
          <a:prstGeom prst="rect">
            <a:avLst/>
          </a:prstGeom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F6B4A744-5D83-4DF4-99F3-0047ED551DE6}"/>
              </a:ext>
            </a:extLst>
          </p:cNvPr>
          <p:cNvSpPr txBox="1">
            <a:spLocks/>
          </p:cNvSpPr>
          <p:nvPr/>
        </p:nvSpPr>
        <p:spPr>
          <a:xfrm>
            <a:off x="0" y="3284984"/>
            <a:ext cx="9687338" cy="2163417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pPr marL="0" indent="0">
              <a:buNone/>
            </a:pPr>
            <a:r>
              <a:rPr lang="tr-TR" sz="8000" dirty="0" smtClean="0"/>
              <a:t>►SOME  </a:t>
            </a:r>
            <a:r>
              <a:rPr lang="tr-TR" sz="8000" dirty="0" smtClean="0"/>
              <a:t>              ►</a:t>
            </a:r>
            <a:r>
              <a:rPr lang="tr-TR" sz="8000" dirty="0" smtClean="0"/>
              <a:t>ANY </a:t>
            </a:r>
            <a:r>
              <a:rPr lang="tr-TR" sz="8000" dirty="0" smtClean="0"/>
              <a:t>                ► </a:t>
            </a:r>
            <a:r>
              <a:rPr lang="tr-TR" sz="8000" dirty="0" smtClean="0"/>
              <a:t>MUCH </a:t>
            </a:r>
            <a:endParaRPr lang="tr-TR" sz="8000" dirty="0" smtClean="0"/>
          </a:p>
          <a:p>
            <a:pPr marL="0" indent="0">
              <a:buNone/>
            </a:pPr>
            <a:r>
              <a:rPr lang="tr-TR" sz="8000" dirty="0" smtClean="0"/>
              <a:t>► </a:t>
            </a:r>
            <a:r>
              <a:rPr lang="tr-TR" sz="8000" dirty="0" smtClean="0"/>
              <a:t>MANY  </a:t>
            </a:r>
            <a:r>
              <a:rPr lang="tr-TR" sz="8000" dirty="0"/>
              <a:t> </a:t>
            </a:r>
            <a:r>
              <a:rPr lang="tr-TR" sz="8000" dirty="0" smtClean="0"/>
              <a:t>            </a:t>
            </a:r>
            <a:r>
              <a:rPr lang="tr-TR" sz="8000" dirty="0" smtClean="0"/>
              <a:t>► </a:t>
            </a:r>
            <a:r>
              <a:rPr lang="tr-TR" sz="8000" dirty="0" smtClean="0"/>
              <a:t>A </a:t>
            </a:r>
            <a:r>
              <a:rPr lang="tr-TR" sz="8000" dirty="0" smtClean="0"/>
              <a:t>LOT </a:t>
            </a:r>
            <a:r>
              <a:rPr lang="tr-TR" sz="8000" dirty="0" smtClean="0"/>
              <a:t>OF</a:t>
            </a:r>
          </a:p>
          <a:p>
            <a:pPr marL="0" indent="0">
              <a:buNone/>
            </a:pPr>
            <a:r>
              <a:rPr lang="tr-TR" sz="8000" dirty="0" smtClean="0"/>
              <a:t>► </a:t>
            </a:r>
            <a:r>
              <a:rPr lang="tr-TR" sz="8000" dirty="0" smtClean="0"/>
              <a:t>PLENTY OF  </a:t>
            </a:r>
            <a:r>
              <a:rPr lang="tr-TR" sz="8000" dirty="0" smtClean="0"/>
              <a:t>   ►</a:t>
            </a:r>
            <a:r>
              <a:rPr lang="tr-TR" sz="8000" dirty="0" smtClean="0"/>
              <a:t>ENOUGH  </a:t>
            </a:r>
            <a:r>
              <a:rPr lang="tr-TR" sz="8000" dirty="0" smtClean="0"/>
              <a:t>        ►</a:t>
            </a:r>
            <a:r>
              <a:rPr lang="tr-TR" sz="8000" dirty="0" smtClean="0"/>
              <a:t>TOO</a:t>
            </a:r>
          </a:p>
          <a:p>
            <a:pPr marL="0" indent="0">
              <a:buNone/>
            </a:pPr>
            <a:r>
              <a:rPr lang="tr-TR" sz="8000" dirty="0" smtClean="0"/>
              <a:t>►</a:t>
            </a:r>
            <a:r>
              <a:rPr lang="tr-TR" sz="8000" dirty="0" smtClean="0"/>
              <a:t>A FEW  </a:t>
            </a:r>
            <a:r>
              <a:rPr lang="tr-TR" sz="8000" dirty="0" smtClean="0"/>
              <a:t>             ► </a:t>
            </a:r>
            <a:r>
              <a:rPr lang="tr-TR" sz="8000" dirty="0" smtClean="0"/>
              <a:t>A </a:t>
            </a:r>
            <a:r>
              <a:rPr lang="tr-TR" sz="8000" dirty="0" smtClean="0"/>
              <a:t>LITTLE          ► LITTLE</a:t>
            </a:r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415299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4">
            <a:extLst>
              <a:ext uri="{FF2B5EF4-FFF2-40B4-BE49-F238E27FC236}">
                <a16:creationId xmlns:a16="http://schemas.microsoft.com/office/drawing/2014/main" xmlns="" id="{48E2A9EA-DF97-4196-90BD-750720B960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6" t="40171" r="11488" b="21368"/>
          <a:stretch/>
        </p:blipFill>
        <p:spPr>
          <a:xfrm>
            <a:off x="17541" y="1556792"/>
            <a:ext cx="9126459" cy="38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2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DB475FE-CE8B-4ECD-9FB8-47F9CD143228}"/>
              </a:ext>
            </a:extLst>
          </p:cNvPr>
          <p:cNvSpPr txBox="1">
            <a:spLocks/>
          </p:cNvSpPr>
          <p:nvPr/>
        </p:nvSpPr>
        <p:spPr>
          <a:xfrm>
            <a:off x="-24437" y="980728"/>
            <a:ext cx="78367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>
                <a:solidFill>
                  <a:srgbClr val="800000"/>
                </a:solidFill>
              </a:rPr>
              <a:t>MUCH</a:t>
            </a:r>
            <a:endParaRPr lang="tr-TR" sz="3200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B6D0D43-DC6B-41DE-AEDD-0D9F29307B1F}"/>
              </a:ext>
            </a:extLst>
          </p:cNvPr>
          <p:cNvSpPr txBox="1">
            <a:spLocks/>
          </p:cNvSpPr>
          <p:nvPr/>
        </p:nvSpPr>
        <p:spPr>
          <a:xfrm>
            <a:off x="-20543" y="2060848"/>
            <a:ext cx="9145016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4000" b="1" dirty="0" smtClean="0"/>
              <a:t>MUCH (ÇOK)</a:t>
            </a:r>
          </a:p>
          <a:p>
            <a:pPr marL="0" indent="0">
              <a:buNone/>
            </a:pPr>
            <a:r>
              <a:rPr lang="tr-TR" b="1" i="1" dirty="0" err="1" smtClean="0">
                <a:solidFill>
                  <a:srgbClr val="800000"/>
                </a:solidFill>
              </a:rPr>
              <a:t>Much</a:t>
            </a:r>
            <a:r>
              <a:rPr lang="tr-TR" i="1" dirty="0" smtClean="0">
                <a:solidFill>
                  <a:srgbClr val="800000"/>
                </a:solidFill>
              </a:rPr>
              <a:t> </a:t>
            </a:r>
            <a:r>
              <a:rPr lang="tr-TR" i="1" dirty="0" smtClean="0"/>
              <a:t>sayılamayan isimlerle olumsuz ve soru cümlelerinde kullanılır. Çok nadir de olsa olumlu cümlede </a:t>
            </a:r>
            <a:r>
              <a:rPr lang="tr-TR" i="1" dirty="0" err="1" smtClean="0"/>
              <a:t>much</a:t>
            </a:r>
            <a:r>
              <a:rPr lang="tr-TR" i="1" dirty="0" smtClean="0"/>
              <a:t> kullanımı mümkündür.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2853169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597333D-9BE3-48CE-A080-628DF650AB48}"/>
              </a:ext>
            </a:extLst>
          </p:cNvPr>
          <p:cNvSpPr txBox="1">
            <a:spLocks/>
          </p:cNvSpPr>
          <p:nvPr/>
        </p:nvSpPr>
        <p:spPr>
          <a:xfrm>
            <a:off x="-180528" y="836712"/>
            <a:ext cx="10364451" cy="11926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 dirty="0" smtClean="0"/>
              <a:t>EXAMPLES (ÖRNEKLER) </a:t>
            </a:r>
            <a:endParaRPr lang="tr-TR" sz="36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EE9E777-708F-4BD5-B9D2-E4D570C9B5E3}"/>
              </a:ext>
            </a:extLst>
          </p:cNvPr>
          <p:cNvSpPr txBox="1">
            <a:spLocks/>
          </p:cNvSpPr>
          <p:nvPr/>
        </p:nvSpPr>
        <p:spPr>
          <a:xfrm>
            <a:off x="179512" y="1855304"/>
            <a:ext cx="8964488" cy="438417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smtClean="0">
                <a:solidFill>
                  <a:srgbClr val="800000"/>
                </a:solidFill>
              </a:rPr>
              <a:t>OLUMSUZ </a:t>
            </a:r>
            <a:endParaRPr lang="tr-TR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/>
              <a:t>don't have </a:t>
            </a:r>
            <a:r>
              <a:rPr lang="en-US" b="1" dirty="0" smtClean="0"/>
              <a:t>much</a:t>
            </a:r>
            <a:r>
              <a:rPr lang="en-US" dirty="0" smtClean="0"/>
              <a:t> money. (</a:t>
            </a:r>
            <a:r>
              <a:rPr lang="en-US" b="1" dirty="0" smtClean="0"/>
              <a:t> </a:t>
            </a:r>
            <a:r>
              <a:rPr lang="en-US" b="1" dirty="0" err="1" smtClean="0"/>
              <a:t>Çok</a:t>
            </a:r>
            <a:r>
              <a:rPr lang="en-US" b="1" dirty="0" smtClean="0"/>
              <a:t> </a:t>
            </a:r>
            <a:r>
              <a:rPr lang="en-US" dirty="0" err="1" smtClean="0"/>
              <a:t>param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. )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He </a:t>
            </a:r>
            <a:r>
              <a:rPr lang="en-US" sz="3000" dirty="0" smtClean="0"/>
              <a:t>doesn't have </a:t>
            </a:r>
            <a:r>
              <a:rPr lang="en-US" sz="3000" b="1" dirty="0" smtClean="0"/>
              <a:t>much</a:t>
            </a:r>
            <a:r>
              <a:rPr lang="en-US" sz="3000" dirty="0" smtClean="0"/>
              <a:t> knowledge about power point. </a:t>
            </a:r>
            <a:r>
              <a:rPr lang="en-US" dirty="0" smtClean="0"/>
              <a:t>( </a:t>
            </a:r>
            <a:r>
              <a:rPr lang="en-US" dirty="0" err="1" smtClean="0"/>
              <a:t>Onun</a:t>
            </a:r>
            <a:r>
              <a:rPr lang="en-US" dirty="0" smtClean="0"/>
              <a:t> power point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b="1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bilgisi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. )</a:t>
            </a:r>
          </a:p>
          <a:p>
            <a:pPr marL="0" indent="0">
              <a:buNone/>
            </a:pPr>
            <a:endParaRPr lang="tr-TR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rgbClr val="800000"/>
                </a:solidFill>
              </a:rPr>
              <a:t>SORU </a:t>
            </a:r>
            <a:r>
              <a:rPr lang="tr-TR" b="1" dirty="0" smtClean="0">
                <a:solidFill>
                  <a:srgbClr val="800000"/>
                </a:solidFill>
              </a:rPr>
              <a:t>CÜMLESİ </a:t>
            </a:r>
          </a:p>
          <a:p>
            <a:pPr marL="0" indent="0">
              <a:buNone/>
            </a:pPr>
            <a:r>
              <a:rPr lang="en-US" sz="3000" dirty="0" smtClean="0"/>
              <a:t>Does he drink </a:t>
            </a:r>
            <a:r>
              <a:rPr lang="en-US" sz="3000" b="1" dirty="0" smtClean="0"/>
              <a:t>much </a:t>
            </a:r>
            <a:r>
              <a:rPr lang="en-US" sz="3000" dirty="0" smtClean="0"/>
              <a:t>coffee? ( O </a:t>
            </a:r>
            <a:r>
              <a:rPr lang="en-US" sz="3000" b="1" dirty="0" err="1" smtClean="0"/>
              <a:t>çok</a:t>
            </a:r>
            <a:r>
              <a:rPr lang="en-US" sz="3000" dirty="0" smtClean="0"/>
              <a:t> </a:t>
            </a:r>
            <a:r>
              <a:rPr lang="en-US" sz="3000" dirty="0" err="1" smtClean="0"/>
              <a:t>kahve</a:t>
            </a:r>
            <a:r>
              <a:rPr lang="en-US" sz="3000" dirty="0" smtClean="0"/>
              <a:t> </a:t>
            </a:r>
            <a:r>
              <a:rPr lang="en-US" sz="3000" dirty="0" err="1" smtClean="0"/>
              <a:t>içer</a:t>
            </a:r>
            <a:r>
              <a:rPr lang="en-US" sz="3000" dirty="0" smtClean="0"/>
              <a:t> mi?)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Is </a:t>
            </a:r>
            <a:r>
              <a:rPr lang="en-US" sz="3000" dirty="0" smtClean="0"/>
              <a:t>there </a:t>
            </a:r>
            <a:r>
              <a:rPr lang="en-US" sz="3000" b="1" dirty="0" smtClean="0"/>
              <a:t>much</a:t>
            </a:r>
            <a:r>
              <a:rPr lang="en-US" sz="3000" dirty="0" smtClean="0"/>
              <a:t> food in the fridge? ( </a:t>
            </a:r>
            <a:r>
              <a:rPr lang="en-US" sz="3000" dirty="0" err="1" smtClean="0"/>
              <a:t>Dolapta</a:t>
            </a:r>
            <a:r>
              <a:rPr lang="en-US" sz="3000" dirty="0" smtClean="0"/>
              <a:t> </a:t>
            </a:r>
            <a:r>
              <a:rPr lang="en-US" sz="3000" b="1" dirty="0" err="1" smtClean="0"/>
              <a:t>çok</a:t>
            </a:r>
            <a:r>
              <a:rPr lang="en-US" sz="3000" dirty="0" smtClean="0"/>
              <a:t> </a:t>
            </a:r>
            <a:r>
              <a:rPr lang="en-US" sz="3000" dirty="0" err="1" smtClean="0"/>
              <a:t>yiyecek</a:t>
            </a:r>
            <a:r>
              <a:rPr lang="en-US" sz="3000" dirty="0" smtClean="0"/>
              <a:t> </a:t>
            </a:r>
            <a:r>
              <a:rPr lang="en-US" sz="3000" dirty="0" err="1" smtClean="0"/>
              <a:t>var</a:t>
            </a:r>
            <a:r>
              <a:rPr lang="en-US" sz="3000" dirty="0" smtClean="0"/>
              <a:t> </a:t>
            </a:r>
            <a:r>
              <a:rPr lang="en-US" sz="3000" dirty="0" err="1" smtClean="0"/>
              <a:t>mı</a:t>
            </a:r>
            <a:r>
              <a:rPr lang="en-US" sz="3000" dirty="0" smtClean="0"/>
              <a:t>?)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7130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8986921-46E0-422C-B9C5-B29082FA8594}"/>
              </a:ext>
            </a:extLst>
          </p:cNvPr>
          <p:cNvSpPr txBox="1">
            <a:spLocks/>
          </p:cNvSpPr>
          <p:nvPr/>
        </p:nvSpPr>
        <p:spPr>
          <a:xfrm>
            <a:off x="-540568" y="1196752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B3EA7FD-F122-4A28-8FB5-6BE85ED27CF3}"/>
              </a:ext>
            </a:extLst>
          </p:cNvPr>
          <p:cNvSpPr txBox="1">
            <a:spLocks/>
          </p:cNvSpPr>
          <p:nvPr/>
        </p:nvSpPr>
        <p:spPr>
          <a:xfrm>
            <a:off x="25530" y="1196752"/>
            <a:ext cx="9118470" cy="41876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600" b="1" dirty="0" err="1" smtClean="0">
                <a:solidFill>
                  <a:srgbClr val="800000"/>
                </a:solidFill>
              </a:rPr>
              <a:t>Much</a:t>
            </a:r>
            <a:r>
              <a:rPr lang="tr-TR" sz="2600" b="1" dirty="0" smtClean="0">
                <a:solidFill>
                  <a:srgbClr val="800000"/>
                </a:solidFill>
              </a:rPr>
              <a:t> </a:t>
            </a:r>
            <a:r>
              <a:rPr lang="tr-TR" sz="2600" b="1" dirty="0" smtClean="0"/>
              <a:t>nadiren de olsa olumlu cümlelerle kullanılabilir.</a:t>
            </a:r>
          </a:p>
          <a:p>
            <a:endParaRPr lang="tr-TR" sz="2300" dirty="0" smtClean="0"/>
          </a:p>
          <a:p>
            <a:pPr marL="0" indent="0">
              <a:buNone/>
            </a:pPr>
            <a:r>
              <a:rPr lang="tr-TR" sz="2300" dirty="0" err="1" smtClean="0"/>
              <a:t>There</a:t>
            </a:r>
            <a:r>
              <a:rPr lang="tr-TR" sz="2300" dirty="0" smtClean="0"/>
              <a:t> is </a:t>
            </a:r>
            <a:r>
              <a:rPr lang="tr-TR" sz="2300" b="1" dirty="0" err="1" smtClean="0"/>
              <a:t>too</a:t>
            </a:r>
            <a:r>
              <a:rPr lang="tr-TR" sz="2300" b="1" dirty="0" smtClean="0"/>
              <a:t> </a:t>
            </a:r>
            <a:r>
              <a:rPr lang="tr-TR" sz="2300" b="1" dirty="0" err="1" smtClean="0"/>
              <a:t>much</a:t>
            </a:r>
            <a:r>
              <a:rPr lang="tr-TR" sz="2300" b="1" dirty="0" smtClean="0"/>
              <a:t> </a:t>
            </a:r>
            <a:r>
              <a:rPr lang="tr-TR" sz="2300" dirty="0" err="1" smtClean="0"/>
              <a:t>poverty</a:t>
            </a:r>
            <a:r>
              <a:rPr lang="tr-TR" sz="2300" dirty="0" smtClean="0"/>
              <a:t> in </a:t>
            </a:r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 smtClean="0"/>
              <a:t>world</a:t>
            </a:r>
            <a:r>
              <a:rPr lang="tr-TR" sz="2300" dirty="0" smtClean="0"/>
              <a:t>. ( Dünyada </a:t>
            </a:r>
            <a:r>
              <a:rPr lang="tr-TR" sz="2300" b="1" dirty="0" smtClean="0"/>
              <a:t>çok fazla </a:t>
            </a:r>
            <a:r>
              <a:rPr lang="tr-TR" sz="2300" dirty="0" smtClean="0"/>
              <a:t>açlık var. )</a:t>
            </a:r>
            <a:br>
              <a:rPr lang="tr-TR" sz="2300" dirty="0" smtClean="0"/>
            </a:br>
            <a:endParaRPr lang="tr-TR" sz="2300" dirty="0" smtClean="0"/>
          </a:p>
          <a:p>
            <a:pPr marL="0" indent="0">
              <a:buNone/>
            </a:pPr>
            <a:r>
              <a:rPr lang="tr-TR" sz="2300" b="1" dirty="0" err="1" smtClean="0"/>
              <a:t>Much</a:t>
            </a:r>
            <a:r>
              <a:rPr lang="tr-TR" sz="2300" b="1" dirty="0" smtClean="0"/>
              <a:t> of </a:t>
            </a:r>
            <a:r>
              <a:rPr lang="tr-TR" sz="2300" dirty="0" err="1" smtClean="0"/>
              <a:t>what</a:t>
            </a:r>
            <a:r>
              <a:rPr lang="tr-TR" sz="2300" dirty="0" smtClean="0"/>
              <a:t> he has </a:t>
            </a:r>
            <a:r>
              <a:rPr lang="tr-TR" sz="2300" dirty="0" err="1" smtClean="0"/>
              <a:t>said</a:t>
            </a:r>
            <a:r>
              <a:rPr lang="tr-TR" sz="2300" dirty="0" smtClean="0"/>
              <a:t> is </a:t>
            </a:r>
            <a:r>
              <a:rPr lang="tr-TR" sz="2300" dirty="0" err="1" smtClean="0"/>
              <a:t>true</a:t>
            </a:r>
            <a:r>
              <a:rPr lang="tr-TR" sz="2300" dirty="0" smtClean="0"/>
              <a:t>. ( Onun söylediklerinin </a:t>
            </a:r>
            <a:r>
              <a:rPr lang="tr-TR" sz="2300" b="1" dirty="0" smtClean="0"/>
              <a:t>çoğu doğru</a:t>
            </a:r>
            <a:r>
              <a:rPr lang="tr-TR" sz="2300" dirty="0" smtClean="0"/>
              <a:t>. )</a:t>
            </a:r>
            <a:br>
              <a:rPr lang="tr-TR" sz="2300" dirty="0" smtClean="0"/>
            </a:br>
            <a:endParaRPr lang="tr-TR" sz="2300" dirty="0" smtClean="0"/>
          </a:p>
          <a:p>
            <a:pPr marL="0" indent="0">
              <a:buNone/>
            </a:pPr>
            <a:r>
              <a:rPr lang="tr-TR" sz="2300" dirty="0" err="1" smtClean="0"/>
              <a:t>There</a:t>
            </a:r>
            <a:r>
              <a:rPr lang="tr-TR" sz="2300" dirty="0" smtClean="0"/>
              <a:t> </a:t>
            </a:r>
            <a:r>
              <a:rPr lang="tr-TR" sz="2300" b="1" dirty="0" smtClean="0"/>
              <a:t>is </a:t>
            </a:r>
            <a:r>
              <a:rPr lang="tr-TR" sz="2300" b="1" dirty="0" err="1" smtClean="0"/>
              <a:t>much</a:t>
            </a:r>
            <a:r>
              <a:rPr lang="tr-TR" sz="2300" b="1" dirty="0" smtClean="0"/>
              <a:t> </a:t>
            </a:r>
            <a:r>
              <a:rPr lang="tr-TR" sz="2300" dirty="0" err="1" smtClean="0"/>
              <a:t>work</a:t>
            </a:r>
            <a:r>
              <a:rPr lang="tr-TR" sz="2300" dirty="0" smtClean="0"/>
              <a:t> </a:t>
            </a:r>
            <a:r>
              <a:rPr lang="tr-TR" sz="2300" dirty="0" err="1" smtClean="0"/>
              <a:t>to</a:t>
            </a:r>
            <a:r>
              <a:rPr lang="tr-TR" sz="2300" dirty="0" smtClean="0"/>
              <a:t> be done. ( Yapılacak </a:t>
            </a:r>
            <a:r>
              <a:rPr lang="tr-TR" sz="2300" b="1" dirty="0" smtClean="0"/>
              <a:t>çok iş </a:t>
            </a:r>
            <a:r>
              <a:rPr lang="tr-TR" sz="2300" dirty="0" smtClean="0"/>
              <a:t>var. )</a:t>
            </a:r>
            <a:br>
              <a:rPr lang="tr-TR" sz="2300" dirty="0" smtClean="0"/>
            </a:br>
            <a:endParaRPr lang="tr-TR" sz="2300" dirty="0" smtClean="0"/>
          </a:p>
          <a:p>
            <a:pPr marL="0" indent="0">
              <a:buNone/>
            </a:pPr>
            <a:r>
              <a:rPr lang="tr-TR" sz="2300" dirty="0" err="1" smtClean="0"/>
              <a:t>You</a:t>
            </a:r>
            <a:r>
              <a:rPr lang="tr-TR" sz="2300" dirty="0" smtClean="0"/>
              <a:t> </a:t>
            </a:r>
            <a:r>
              <a:rPr lang="tr-TR" sz="2300" dirty="0" err="1" smtClean="0"/>
              <a:t>have</a:t>
            </a:r>
            <a:r>
              <a:rPr lang="tr-TR" sz="2300" dirty="0" smtClean="0"/>
              <a:t> </a:t>
            </a:r>
            <a:r>
              <a:rPr lang="tr-TR" sz="2300" dirty="0" err="1" smtClean="0"/>
              <a:t>drank</a:t>
            </a:r>
            <a:r>
              <a:rPr lang="tr-TR" sz="2300" dirty="0" smtClean="0"/>
              <a:t> </a:t>
            </a:r>
            <a:r>
              <a:rPr lang="tr-TR" sz="2300" b="1" dirty="0" err="1" smtClean="0"/>
              <a:t>too</a:t>
            </a:r>
            <a:r>
              <a:rPr lang="tr-TR" sz="2300" b="1" dirty="0" smtClean="0"/>
              <a:t> </a:t>
            </a:r>
            <a:r>
              <a:rPr lang="tr-TR" sz="2300" b="1" dirty="0" err="1" smtClean="0"/>
              <a:t>much</a:t>
            </a:r>
            <a:r>
              <a:rPr lang="tr-TR" sz="2300" b="1" dirty="0" smtClean="0"/>
              <a:t> </a:t>
            </a:r>
            <a:r>
              <a:rPr lang="tr-TR" sz="2300" dirty="0" err="1" smtClean="0"/>
              <a:t>beer</a:t>
            </a:r>
            <a:r>
              <a:rPr lang="tr-TR" sz="2300" dirty="0" smtClean="0"/>
              <a:t>. ( </a:t>
            </a:r>
            <a:r>
              <a:rPr lang="tr-TR" sz="2300" b="1" dirty="0" smtClean="0"/>
              <a:t>Çok fazla </a:t>
            </a:r>
            <a:r>
              <a:rPr lang="tr-TR" sz="2300" dirty="0" smtClean="0"/>
              <a:t>bira içtin. 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6404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BC79DE7-33F9-46A2-84E6-718B216E31D6}"/>
              </a:ext>
            </a:extLst>
          </p:cNvPr>
          <p:cNvSpPr txBox="1">
            <a:spLocks/>
          </p:cNvSpPr>
          <p:nvPr/>
        </p:nvSpPr>
        <p:spPr>
          <a:xfrm>
            <a:off x="0" y="836712"/>
            <a:ext cx="7668344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800000"/>
                </a:solidFill>
              </a:rPr>
              <a:t>MANY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9359FD8-B819-4656-B7B8-C5BA31600F72}"/>
              </a:ext>
            </a:extLst>
          </p:cNvPr>
          <p:cNvSpPr txBox="1">
            <a:spLocks/>
          </p:cNvSpPr>
          <p:nvPr/>
        </p:nvSpPr>
        <p:spPr>
          <a:xfrm>
            <a:off x="0" y="2060848"/>
            <a:ext cx="8784976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600" b="1" dirty="0" smtClean="0"/>
              <a:t>MANY (ÇOK)</a:t>
            </a:r>
          </a:p>
          <a:p>
            <a:pPr marL="0" indent="0">
              <a:buNone/>
            </a:pPr>
            <a:r>
              <a:rPr lang="tr-TR" sz="2400" b="1" dirty="0" err="1" smtClean="0">
                <a:solidFill>
                  <a:srgbClr val="800000"/>
                </a:solidFill>
              </a:rPr>
              <a:t>Many</a:t>
            </a:r>
            <a:r>
              <a:rPr lang="tr-TR" sz="2400" dirty="0" smtClean="0">
                <a:solidFill>
                  <a:srgbClr val="800000"/>
                </a:solidFill>
              </a:rPr>
              <a:t> </a:t>
            </a:r>
            <a:r>
              <a:rPr lang="tr-TR" sz="2400" dirty="0" smtClean="0"/>
              <a:t>sayılabilen isimlerle olumsuz ve soru cümlelerinde kullanılır. 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750957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1DBD2C3-3570-4915-9C7D-8D532695AD89}"/>
              </a:ext>
            </a:extLst>
          </p:cNvPr>
          <p:cNvSpPr txBox="1">
            <a:spLocks/>
          </p:cNvSpPr>
          <p:nvPr/>
        </p:nvSpPr>
        <p:spPr>
          <a:xfrm>
            <a:off x="-324544" y="1196752"/>
            <a:ext cx="10364451" cy="1303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/>
              <a:t>EXAMPLES (ÖRNEKLER)</a:t>
            </a:r>
            <a:endParaRPr lang="tr-TR" sz="32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06BC4C1-3412-4018-B513-AEF9FFA78F19}"/>
              </a:ext>
            </a:extLst>
          </p:cNvPr>
          <p:cNvSpPr txBox="1">
            <a:spLocks/>
          </p:cNvSpPr>
          <p:nvPr/>
        </p:nvSpPr>
        <p:spPr>
          <a:xfrm>
            <a:off x="107504" y="2060848"/>
            <a:ext cx="8892480" cy="431791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 smtClean="0">
                <a:solidFill>
                  <a:srgbClr val="800000"/>
                </a:solidFill>
              </a:rPr>
              <a:t>OLUMSUZ </a:t>
            </a:r>
            <a:endParaRPr lang="tr-TR" sz="2000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I </a:t>
            </a:r>
            <a:r>
              <a:rPr lang="en-US" sz="2800" dirty="0" smtClean="0"/>
              <a:t>don't have </a:t>
            </a:r>
            <a:r>
              <a:rPr lang="en-US" sz="2800" b="1" dirty="0" smtClean="0"/>
              <a:t>many</a:t>
            </a:r>
            <a:r>
              <a:rPr lang="en-US" sz="2800" dirty="0" smtClean="0"/>
              <a:t> books. (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Çok</a:t>
            </a:r>
            <a:r>
              <a:rPr lang="en-US" sz="2800" b="1" dirty="0" smtClean="0"/>
              <a:t> </a:t>
            </a:r>
            <a:r>
              <a:rPr lang="en-US" sz="2800" dirty="0" err="1" smtClean="0"/>
              <a:t>kitabım</a:t>
            </a:r>
            <a:r>
              <a:rPr lang="en-US" sz="2800" dirty="0" smtClean="0"/>
              <a:t> </a:t>
            </a:r>
            <a:r>
              <a:rPr lang="en-US" sz="2800" dirty="0" err="1" smtClean="0"/>
              <a:t>yok</a:t>
            </a:r>
            <a:r>
              <a:rPr lang="en-US" sz="2800" dirty="0" smtClean="0"/>
              <a:t>. )</a:t>
            </a:r>
            <a:br>
              <a:rPr lang="en-US" sz="2800" dirty="0" smtClean="0"/>
            </a:br>
            <a:r>
              <a:rPr lang="en-US" sz="2800" dirty="0" smtClean="0"/>
              <a:t>There aren't </a:t>
            </a:r>
            <a:r>
              <a:rPr lang="en-US" sz="2800" b="1" dirty="0" smtClean="0"/>
              <a:t>many</a:t>
            </a:r>
            <a:r>
              <a:rPr lang="en-US" sz="2800" dirty="0" smtClean="0"/>
              <a:t> hotels in the city.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( </a:t>
            </a:r>
            <a:r>
              <a:rPr lang="en-US" sz="2800" dirty="0" err="1" smtClean="0"/>
              <a:t>Şehirde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çok</a:t>
            </a:r>
            <a:r>
              <a:rPr lang="en-US" sz="2800" b="1" dirty="0" smtClean="0"/>
              <a:t> </a:t>
            </a:r>
            <a:r>
              <a:rPr lang="en-US" sz="2800" dirty="0" err="1" smtClean="0"/>
              <a:t>otel</a:t>
            </a:r>
            <a:r>
              <a:rPr lang="en-US" sz="2800" dirty="0" smtClean="0"/>
              <a:t> </a:t>
            </a:r>
            <a:r>
              <a:rPr lang="en-US" sz="2800" dirty="0" err="1" smtClean="0"/>
              <a:t>yok</a:t>
            </a:r>
            <a:r>
              <a:rPr lang="en-US" sz="2800" dirty="0" smtClean="0"/>
              <a:t>. )</a:t>
            </a:r>
            <a:endParaRPr lang="tr-TR" sz="2800" dirty="0" smtClean="0"/>
          </a:p>
          <a:p>
            <a:pPr marL="0" indent="0">
              <a:buNone/>
            </a:pPr>
            <a:r>
              <a:rPr lang="tr-TR" sz="2400" b="1" dirty="0" smtClean="0">
                <a:solidFill>
                  <a:srgbClr val="800000"/>
                </a:solidFill>
              </a:rPr>
              <a:t>SORU CÜMLESİ</a:t>
            </a:r>
          </a:p>
          <a:p>
            <a:pPr marL="0" indent="0">
              <a:buNone/>
            </a:pPr>
            <a:r>
              <a:rPr lang="en-US" sz="2400" dirty="0" smtClean="0"/>
              <a:t>Did</a:t>
            </a:r>
            <a:r>
              <a:rPr lang="en-US" sz="2400" b="1" dirty="0" smtClean="0"/>
              <a:t> many </a:t>
            </a:r>
            <a:r>
              <a:rPr lang="en-US" sz="2400" dirty="0" smtClean="0"/>
              <a:t>students fail from the exam?</a:t>
            </a:r>
            <a:r>
              <a:rPr lang="tr-TR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(</a:t>
            </a:r>
            <a:r>
              <a:rPr lang="tr-TR" sz="2400" dirty="0" smtClean="0"/>
              <a:t>Sınavdan </a:t>
            </a:r>
            <a:r>
              <a:rPr lang="tr-TR" sz="2400" b="1" dirty="0" smtClean="0"/>
              <a:t>birçok</a:t>
            </a:r>
            <a:r>
              <a:rPr lang="tr-TR" sz="2400" dirty="0" smtClean="0"/>
              <a:t> öğrenci başarısız oldu mu?)</a:t>
            </a:r>
          </a:p>
          <a:p>
            <a:pPr marL="0" indent="0">
              <a:buNone/>
            </a:pPr>
            <a:r>
              <a:rPr lang="en-US" sz="2400" dirty="0" smtClean="0"/>
              <a:t>Are there </a:t>
            </a:r>
            <a:r>
              <a:rPr lang="en-US" sz="2400" b="1" dirty="0" smtClean="0"/>
              <a:t>many</a:t>
            </a:r>
            <a:r>
              <a:rPr lang="en-US" sz="2400" dirty="0" smtClean="0"/>
              <a:t> cars in the garage?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 </a:t>
            </a:r>
            <a:r>
              <a:rPr lang="en-US" sz="2400" dirty="0" err="1" smtClean="0"/>
              <a:t>Garajda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araba</a:t>
            </a:r>
            <a:r>
              <a:rPr lang="en-US" sz="2400" dirty="0" smtClean="0"/>
              <a:t>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mı</a:t>
            </a:r>
            <a:r>
              <a:rPr lang="en-US" sz="2400" dirty="0" smtClean="0"/>
              <a:t>? )</a:t>
            </a:r>
            <a:endParaRPr lang="tr-TR" sz="2400" dirty="0" smtClean="0"/>
          </a:p>
          <a:p>
            <a:endParaRPr lang="tr-TR" sz="1800" dirty="0" smtClean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31662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D1456E5-B074-489F-A363-75B64C16CB43}"/>
              </a:ext>
            </a:extLst>
          </p:cNvPr>
          <p:cNvSpPr txBox="1">
            <a:spLocks/>
          </p:cNvSpPr>
          <p:nvPr/>
        </p:nvSpPr>
        <p:spPr>
          <a:xfrm>
            <a:off x="-324544" y="1052736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55487D4-13BD-4CFC-B7E8-779CC5DB3531}"/>
              </a:ext>
            </a:extLst>
          </p:cNvPr>
          <p:cNvSpPr txBox="1">
            <a:spLocks/>
          </p:cNvSpPr>
          <p:nvPr/>
        </p:nvSpPr>
        <p:spPr>
          <a:xfrm>
            <a:off x="395536" y="1340768"/>
            <a:ext cx="10364452" cy="4199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100" b="1" dirty="0" err="1" smtClean="0">
                <a:solidFill>
                  <a:srgbClr val="800000"/>
                </a:solidFill>
              </a:rPr>
              <a:t>Many</a:t>
            </a:r>
            <a:r>
              <a:rPr lang="tr-TR" sz="2100" dirty="0" smtClean="0">
                <a:solidFill>
                  <a:srgbClr val="800000"/>
                </a:solidFill>
              </a:rPr>
              <a:t> </a:t>
            </a:r>
            <a:r>
              <a:rPr lang="tr-TR" sz="2100" dirty="0" smtClean="0"/>
              <a:t>nadiren de olsa olumlu cümlelerle kullanılabilir.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100" dirty="0" smtClean="0"/>
          </a:p>
          <a:p>
            <a:pPr marL="0" indent="0">
              <a:buNone/>
            </a:pPr>
            <a:r>
              <a:rPr lang="tr-TR" sz="2100" b="1" dirty="0" err="1" smtClean="0"/>
              <a:t>Many</a:t>
            </a:r>
            <a:r>
              <a:rPr lang="tr-TR" sz="2100" b="1" dirty="0" smtClean="0"/>
              <a:t> of </a:t>
            </a:r>
            <a:r>
              <a:rPr lang="tr-TR" sz="2100" dirty="0" smtClean="0"/>
              <a:t>us </a:t>
            </a:r>
            <a:r>
              <a:rPr lang="tr-TR" sz="2100" dirty="0" err="1" smtClean="0"/>
              <a:t>believe</a:t>
            </a:r>
            <a:r>
              <a:rPr lang="tr-TR" sz="2100" dirty="0" smtClean="0"/>
              <a:t> in </a:t>
            </a:r>
            <a:r>
              <a:rPr lang="tr-TR" sz="2100" dirty="0" err="1" smtClean="0"/>
              <a:t>God</a:t>
            </a:r>
            <a:r>
              <a:rPr lang="tr-TR" sz="2100" dirty="0" smtClean="0"/>
              <a:t>. ( </a:t>
            </a:r>
            <a:r>
              <a:rPr lang="tr-TR" sz="2100" b="1" dirty="0" smtClean="0"/>
              <a:t>Çoğumuz</a:t>
            </a:r>
            <a:r>
              <a:rPr lang="tr-TR" sz="2100" dirty="0" smtClean="0"/>
              <a:t> Tanrı'ya inanırız. )</a:t>
            </a:r>
            <a:br>
              <a:rPr lang="tr-TR" sz="2100" dirty="0" smtClean="0"/>
            </a:br>
            <a:endParaRPr lang="tr-TR" sz="2100" dirty="0" smtClean="0"/>
          </a:p>
          <a:p>
            <a:pPr marL="0" indent="0">
              <a:buNone/>
            </a:pPr>
            <a:r>
              <a:rPr lang="tr-TR" sz="2100" dirty="0" smtClean="0"/>
              <a:t>I </a:t>
            </a:r>
            <a:r>
              <a:rPr lang="tr-TR" sz="2100" dirty="0" err="1" smtClean="0"/>
              <a:t>called</a:t>
            </a:r>
            <a:r>
              <a:rPr lang="tr-TR" sz="2100" dirty="0" smtClean="0"/>
              <a:t> </a:t>
            </a:r>
            <a:r>
              <a:rPr lang="tr-TR" sz="2100" dirty="0" err="1" smtClean="0"/>
              <a:t>him</a:t>
            </a:r>
            <a:r>
              <a:rPr lang="tr-TR" sz="2100" dirty="0" smtClean="0"/>
              <a:t> </a:t>
            </a:r>
            <a:r>
              <a:rPr lang="tr-TR" sz="2100" b="1" dirty="0" err="1" smtClean="0"/>
              <a:t>many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times</a:t>
            </a:r>
            <a:r>
              <a:rPr lang="tr-TR" sz="2100" dirty="0" smtClean="0"/>
              <a:t>. ( Onu pek </a:t>
            </a:r>
            <a:r>
              <a:rPr lang="tr-TR" sz="2100" b="1" dirty="0" smtClean="0"/>
              <a:t>çok kez </a:t>
            </a:r>
            <a:r>
              <a:rPr lang="tr-TR" sz="2100" dirty="0" smtClean="0"/>
              <a:t>aradım.)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276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E5CE41A-3F88-40B3-9E5C-8977C242DEE8}"/>
              </a:ext>
            </a:extLst>
          </p:cNvPr>
          <p:cNvSpPr txBox="1">
            <a:spLocks/>
          </p:cNvSpPr>
          <p:nvPr/>
        </p:nvSpPr>
        <p:spPr>
          <a:xfrm>
            <a:off x="471476" y="764705"/>
            <a:ext cx="8986817" cy="9050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smtClean="0">
                <a:solidFill>
                  <a:srgbClr val="800000"/>
                </a:solidFill>
              </a:rPr>
              <a:t>HOW MUCH </a:t>
            </a:r>
            <a:r>
              <a:rPr lang="en-US" sz="2400" b="1" i="1" dirty="0" smtClean="0"/>
              <a:t>( NE KADAR ) &amp; </a:t>
            </a:r>
            <a:r>
              <a:rPr lang="en-US" sz="2400" b="1" i="1" dirty="0" smtClean="0">
                <a:solidFill>
                  <a:srgbClr val="800000"/>
                </a:solidFill>
              </a:rPr>
              <a:t>HOW MANY </a:t>
            </a:r>
            <a:r>
              <a:rPr lang="en-US" sz="2400" b="1" i="1" dirty="0" smtClean="0"/>
              <a:t>( KAÇ TANE)</a:t>
            </a:r>
            <a:endParaRPr lang="tr-TR" sz="2400" b="1" i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B118379-C842-48E1-A2E8-EF586C86DD5C}"/>
              </a:ext>
            </a:extLst>
          </p:cNvPr>
          <p:cNvSpPr txBox="1">
            <a:spLocks/>
          </p:cNvSpPr>
          <p:nvPr/>
        </p:nvSpPr>
        <p:spPr>
          <a:xfrm>
            <a:off x="395536" y="1268760"/>
            <a:ext cx="8297264" cy="500932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smtClean="0">
                <a:solidFill>
                  <a:srgbClr val="800000"/>
                </a:solidFill>
              </a:rPr>
              <a:t>How </a:t>
            </a:r>
            <a:r>
              <a:rPr lang="tr-TR" b="1" dirty="0" err="1" smtClean="0">
                <a:solidFill>
                  <a:srgbClr val="800000"/>
                </a:solidFill>
              </a:rPr>
              <a:t>much</a:t>
            </a:r>
            <a:r>
              <a:rPr lang="tr-TR" dirty="0" smtClean="0"/>
              <a:t>: Ne kadar demektir, sadece sayılamayan isimlerle ( </a:t>
            </a:r>
            <a:r>
              <a:rPr lang="tr-TR" dirty="0" err="1" smtClean="0"/>
              <a:t>uncountable</a:t>
            </a:r>
            <a:r>
              <a:rPr lang="tr-TR" dirty="0" smtClean="0"/>
              <a:t> </a:t>
            </a:r>
            <a:r>
              <a:rPr lang="tr-TR" dirty="0" err="1" smtClean="0"/>
              <a:t>nouns</a:t>
            </a:r>
            <a:r>
              <a:rPr lang="tr-TR" dirty="0" smtClean="0"/>
              <a:t>) birlikte soru cümlelerinde kullanılır.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How </a:t>
            </a:r>
            <a:r>
              <a:rPr lang="en-US" b="1" dirty="0" smtClean="0"/>
              <a:t>much </a:t>
            </a:r>
            <a:r>
              <a:rPr lang="en-US" dirty="0" smtClean="0"/>
              <a:t>petrol is there in the car? ( </a:t>
            </a:r>
            <a:r>
              <a:rPr lang="en-US" dirty="0" err="1" smtClean="0"/>
              <a:t>Arabada</a:t>
            </a:r>
            <a:r>
              <a:rPr lang="en-US" dirty="0" smtClean="0"/>
              <a:t> </a:t>
            </a:r>
            <a:r>
              <a:rPr lang="en-US" b="1" dirty="0" smtClean="0"/>
              <a:t>ne </a:t>
            </a:r>
            <a:r>
              <a:rPr lang="tr-TR" b="1" dirty="0" smtClean="0"/>
              <a:t>K</a:t>
            </a:r>
            <a:r>
              <a:rPr lang="en-US" b="1" dirty="0" err="1" smtClean="0"/>
              <a:t>adar</a:t>
            </a:r>
            <a:r>
              <a:rPr lang="en-US" b="1" dirty="0" smtClean="0"/>
              <a:t> </a:t>
            </a:r>
            <a:r>
              <a:rPr lang="en-US" dirty="0" err="1" smtClean="0"/>
              <a:t>benzin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? )</a:t>
            </a:r>
            <a:br>
              <a:rPr lang="en-US" dirty="0" smtClean="0"/>
            </a:b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How much </a:t>
            </a:r>
            <a:r>
              <a:rPr lang="en-US" dirty="0" smtClean="0"/>
              <a:t>milk do you drink? ( </a:t>
            </a:r>
            <a:r>
              <a:rPr lang="en-US" b="1" dirty="0" smtClean="0"/>
              <a:t>Ne </a:t>
            </a:r>
            <a:r>
              <a:rPr lang="en-US" b="1" dirty="0" err="1" smtClean="0"/>
              <a:t>kadar</a:t>
            </a:r>
            <a:r>
              <a:rPr lang="en-US" b="1" dirty="0" smtClean="0"/>
              <a:t> </a:t>
            </a:r>
            <a:r>
              <a:rPr lang="en-US" dirty="0" err="1" smtClean="0"/>
              <a:t>süt</a:t>
            </a:r>
            <a:r>
              <a:rPr lang="en-US" dirty="0" smtClean="0"/>
              <a:t> </a:t>
            </a:r>
            <a:r>
              <a:rPr lang="en-US" dirty="0" err="1" smtClean="0"/>
              <a:t>içersin</a:t>
            </a:r>
            <a:r>
              <a:rPr lang="en-US" dirty="0" smtClean="0"/>
              <a:t>? )</a:t>
            </a: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rgbClr val="800000"/>
                </a:solidFill>
              </a:rPr>
              <a:t>How </a:t>
            </a:r>
            <a:r>
              <a:rPr lang="tr-TR" b="1" dirty="0" err="1" smtClean="0">
                <a:solidFill>
                  <a:srgbClr val="800000"/>
                </a:solidFill>
              </a:rPr>
              <a:t>many</a:t>
            </a:r>
            <a:r>
              <a:rPr lang="tr-TR" dirty="0" smtClean="0"/>
              <a:t>: Kaç tane demektir, sadece sayılabilen isimlerle ( </a:t>
            </a:r>
            <a:r>
              <a:rPr lang="tr-TR" dirty="0" err="1" smtClean="0"/>
              <a:t>countable</a:t>
            </a:r>
            <a:r>
              <a:rPr lang="tr-TR" dirty="0" smtClean="0"/>
              <a:t> </a:t>
            </a:r>
            <a:r>
              <a:rPr lang="tr-TR" dirty="0" err="1" smtClean="0"/>
              <a:t>nouns</a:t>
            </a:r>
            <a:r>
              <a:rPr lang="tr-TR" dirty="0" smtClean="0"/>
              <a:t> ) birlikte soru cümlelerinde kullanılır.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How many </a:t>
            </a:r>
            <a:r>
              <a:rPr lang="en-US" dirty="0" smtClean="0"/>
              <a:t>mails did you write yesterday? ( </a:t>
            </a:r>
            <a:r>
              <a:rPr lang="en-US" dirty="0" err="1" smtClean="0"/>
              <a:t>Dün</a:t>
            </a:r>
            <a:r>
              <a:rPr lang="en-US" dirty="0" smtClean="0"/>
              <a:t> </a:t>
            </a:r>
            <a:r>
              <a:rPr lang="en-US" b="1" dirty="0" err="1" smtClean="0"/>
              <a:t>kaç</a:t>
            </a:r>
            <a:r>
              <a:rPr lang="en-US" dirty="0" smtClean="0"/>
              <a:t> </a:t>
            </a:r>
            <a:r>
              <a:rPr lang="en-US" dirty="0" err="1" smtClean="0"/>
              <a:t>tane</a:t>
            </a:r>
            <a:r>
              <a:rPr lang="en-US" dirty="0" smtClean="0"/>
              <a:t> mail </a:t>
            </a:r>
            <a:r>
              <a:rPr lang="en-US" dirty="0" err="1" smtClean="0"/>
              <a:t>yazdın</a:t>
            </a:r>
            <a:r>
              <a:rPr lang="en-US" dirty="0" smtClean="0"/>
              <a:t>?)</a:t>
            </a: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How many </a:t>
            </a:r>
            <a:r>
              <a:rPr lang="en-US" dirty="0" smtClean="0"/>
              <a:t>people are there in the room? ( </a:t>
            </a:r>
            <a:r>
              <a:rPr lang="en-US" dirty="0" err="1" smtClean="0"/>
              <a:t>Odada</a:t>
            </a:r>
            <a:r>
              <a:rPr lang="en-US" dirty="0" smtClean="0"/>
              <a:t> </a:t>
            </a:r>
            <a:r>
              <a:rPr lang="en-US" b="1" dirty="0" err="1" smtClean="0"/>
              <a:t>kaç</a:t>
            </a:r>
            <a:r>
              <a:rPr lang="en-US" b="1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?)</a:t>
            </a: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4954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0C50FDE-46BE-4B48-A5C9-E36C3E2FF51E}"/>
              </a:ext>
            </a:extLst>
          </p:cNvPr>
          <p:cNvSpPr txBox="1">
            <a:spLocks/>
          </p:cNvSpPr>
          <p:nvPr/>
        </p:nvSpPr>
        <p:spPr>
          <a:xfrm>
            <a:off x="16899" y="764705"/>
            <a:ext cx="7723453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800000"/>
                </a:solidFill>
              </a:rPr>
              <a:t>A LOT </a:t>
            </a:r>
            <a:r>
              <a:rPr lang="en-US" sz="3200" b="1" dirty="0" smtClean="0">
                <a:solidFill>
                  <a:srgbClr val="800000"/>
                </a:solidFill>
              </a:rPr>
              <a:t>OF</a:t>
            </a:r>
            <a:endParaRPr lang="tr-TR" sz="32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0E13D7E-A663-4A49-9BBF-D42A3C5257A8}"/>
              </a:ext>
            </a:extLst>
          </p:cNvPr>
          <p:cNvSpPr txBox="1">
            <a:spLocks/>
          </p:cNvSpPr>
          <p:nvPr/>
        </p:nvSpPr>
        <p:spPr>
          <a:xfrm>
            <a:off x="251520" y="1412776"/>
            <a:ext cx="8574157" cy="43583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smtClean="0">
                <a:solidFill>
                  <a:srgbClr val="800000"/>
                </a:solidFill>
              </a:rPr>
              <a:t>A lot of </a:t>
            </a:r>
            <a:r>
              <a:rPr lang="tr-TR" b="1" dirty="0" smtClean="0"/>
              <a:t>(ÇOK, BİRÇOK)</a:t>
            </a:r>
          </a:p>
          <a:p>
            <a:pPr marL="0" indent="0">
              <a:buNone/>
            </a:pPr>
            <a:r>
              <a:rPr lang="tr-TR" dirty="0" smtClean="0"/>
              <a:t>Kullanılması kolay olan bir miktar belirleyici</a:t>
            </a:r>
            <a:r>
              <a:rPr lang="tr-TR" dirty="0" smtClean="0"/>
              <a:t>dir</a:t>
            </a:r>
            <a:r>
              <a:rPr lang="tr-TR" dirty="0" smtClean="0"/>
              <a:t> </a:t>
            </a:r>
            <a:r>
              <a:rPr lang="tr-TR" dirty="0" smtClean="0"/>
              <a:t>çünkü hem </a:t>
            </a:r>
            <a:r>
              <a:rPr lang="tr-TR" dirty="0" smtClean="0"/>
              <a:t>sayılabilen </a:t>
            </a:r>
            <a:r>
              <a:rPr lang="tr-TR" dirty="0" smtClean="0"/>
              <a:t>isimler ( </a:t>
            </a:r>
            <a:r>
              <a:rPr lang="tr-TR" dirty="0" err="1" smtClean="0"/>
              <a:t>Countable</a:t>
            </a:r>
            <a:r>
              <a:rPr lang="tr-TR" dirty="0" smtClean="0"/>
              <a:t> </a:t>
            </a:r>
            <a:r>
              <a:rPr lang="tr-TR" dirty="0" err="1" smtClean="0"/>
              <a:t>Nouns</a:t>
            </a:r>
            <a:r>
              <a:rPr lang="tr-TR" dirty="0" smtClean="0"/>
              <a:t> ) hem de </a:t>
            </a:r>
            <a:r>
              <a:rPr lang="tr-TR" dirty="0" smtClean="0"/>
              <a:t>sayılamayan </a:t>
            </a:r>
            <a:r>
              <a:rPr lang="tr-TR" dirty="0" smtClean="0"/>
              <a:t>İsimler ( </a:t>
            </a:r>
            <a:r>
              <a:rPr lang="tr-TR" dirty="0" err="1" smtClean="0"/>
              <a:t>Uncountable</a:t>
            </a:r>
            <a:r>
              <a:rPr lang="tr-TR" dirty="0" smtClean="0"/>
              <a:t> </a:t>
            </a:r>
            <a:r>
              <a:rPr lang="tr-TR" dirty="0" err="1" smtClean="0"/>
              <a:t>Nouns</a:t>
            </a:r>
            <a:r>
              <a:rPr lang="tr-TR" dirty="0" smtClean="0"/>
              <a:t> ) ile </a:t>
            </a:r>
            <a:r>
              <a:rPr lang="tr-TR" dirty="0" smtClean="0"/>
              <a:t>birlikte daha çok olumlu cümlelerde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2936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A57B75A-153A-4D9D-A258-C22415A09256}"/>
              </a:ext>
            </a:extLst>
          </p:cNvPr>
          <p:cNvSpPr txBox="1">
            <a:spLocks/>
          </p:cNvSpPr>
          <p:nvPr/>
        </p:nvSpPr>
        <p:spPr>
          <a:xfrm>
            <a:off x="179512" y="764704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BB75B2F-0D2D-482E-B749-47580023751D}"/>
              </a:ext>
            </a:extLst>
          </p:cNvPr>
          <p:cNvSpPr txBox="1">
            <a:spLocks/>
          </p:cNvSpPr>
          <p:nvPr/>
        </p:nvSpPr>
        <p:spPr>
          <a:xfrm>
            <a:off x="323528" y="1700808"/>
            <a:ext cx="8820472" cy="45843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 have </a:t>
            </a:r>
            <a:r>
              <a:rPr lang="en-US" b="1" dirty="0" smtClean="0"/>
              <a:t>a lot of </a:t>
            </a:r>
            <a:r>
              <a:rPr lang="en-US" dirty="0" smtClean="0"/>
              <a:t>pens. (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çok</a:t>
            </a:r>
            <a:r>
              <a:rPr lang="en-US" b="1" dirty="0" smtClean="0"/>
              <a:t> </a:t>
            </a:r>
            <a:r>
              <a:rPr lang="en-US" dirty="0" err="1" smtClean="0"/>
              <a:t>kalemim</a:t>
            </a:r>
            <a:r>
              <a:rPr lang="en-US" dirty="0" smtClean="0"/>
              <a:t> var. )</a:t>
            </a:r>
            <a:br>
              <a:rPr lang="en-US" dirty="0" smtClean="0"/>
            </a:b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She has </a:t>
            </a:r>
            <a:r>
              <a:rPr lang="en-US" b="1" dirty="0" smtClean="0"/>
              <a:t>a lot of </a:t>
            </a:r>
            <a:r>
              <a:rPr lang="en-US" dirty="0" smtClean="0"/>
              <a:t>photos on </a:t>
            </a:r>
            <a:r>
              <a:rPr lang="en-US" dirty="0" err="1" smtClean="0"/>
              <a:t>Instagram</a:t>
            </a:r>
            <a:r>
              <a:rPr lang="en-US" dirty="0" smtClean="0"/>
              <a:t>.( </a:t>
            </a:r>
            <a:r>
              <a:rPr lang="en-US" dirty="0" err="1" smtClean="0"/>
              <a:t>Instagram'da</a:t>
            </a:r>
            <a:r>
              <a:rPr lang="en-US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çok</a:t>
            </a:r>
            <a:r>
              <a:rPr lang="en-US" b="1" dirty="0" smtClean="0"/>
              <a:t> </a:t>
            </a:r>
            <a:r>
              <a:rPr lang="en-US" dirty="0" err="1" smtClean="0"/>
              <a:t>fotografı</a:t>
            </a:r>
            <a:r>
              <a:rPr lang="en-US" dirty="0" smtClean="0"/>
              <a:t> var. )</a:t>
            </a:r>
            <a:br>
              <a:rPr lang="en-US" dirty="0" smtClean="0"/>
            </a:b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b="1" dirty="0" smtClean="0"/>
              <a:t>a lot of </a:t>
            </a:r>
            <a:r>
              <a:rPr lang="en-US" dirty="0" smtClean="0"/>
              <a:t>people at the party. ( </a:t>
            </a:r>
            <a:r>
              <a:rPr lang="en-US" dirty="0" err="1" smtClean="0"/>
              <a:t>Partide</a:t>
            </a:r>
            <a:r>
              <a:rPr lang="en-US" dirty="0" smtClean="0"/>
              <a:t> </a:t>
            </a:r>
            <a:r>
              <a:rPr lang="en-US" b="1" dirty="0" err="1" smtClean="0"/>
              <a:t>pek</a:t>
            </a:r>
            <a:r>
              <a:rPr lang="en-US" b="1" dirty="0" smtClean="0"/>
              <a:t> </a:t>
            </a:r>
            <a:r>
              <a:rPr lang="en-US" b="1" dirty="0" err="1" smtClean="0"/>
              <a:t>çok</a:t>
            </a:r>
            <a:r>
              <a:rPr lang="en-US" b="1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var. )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1161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4">
            <a:extLst>
              <a:ext uri="{FF2B5EF4-FFF2-40B4-BE49-F238E27FC236}">
                <a16:creationId xmlns:a16="http://schemas.microsoft.com/office/drawing/2014/main" xmlns="" id="{355B694E-D153-41DB-9F4E-995C6A896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8" y="1484784"/>
            <a:ext cx="8871720" cy="446449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46850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87F81ED-A8AF-4730-AEEB-E4EA8DDAF8EF}"/>
              </a:ext>
            </a:extLst>
          </p:cNvPr>
          <p:cNvSpPr txBox="1">
            <a:spLocks/>
          </p:cNvSpPr>
          <p:nvPr/>
        </p:nvSpPr>
        <p:spPr>
          <a:xfrm>
            <a:off x="-612576" y="1340768"/>
            <a:ext cx="10058400" cy="19272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800000"/>
                </a:solidFill>
              </a:rPr>
              <a:t>PLENTY </a:t>
            </a:r>
            <a:r>
              <a:rPr lang="tr-TR" dirty="0" smtClean="0">
                <a:solidFill>
                  <a:srgbClr val="800000"/>
                </a:solidFill>
              </a:rPr>
              <a:t>OF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FF2614B-8E1B-4170-9A37-FC26E78AF996}"/>
              </a:ext>
            </a:extLst>
          </p:cNvPr>
          <p:cNvSpPr txBox="1">
            <a:spLocks/>
          </p:cNvSpPr>
          <p:nvPr/>
        </p:nvSpPr>
        <p:spPr>
          <a:xfrm>
            <a:off x="539552" y="2420888"/>
            <a:ext cx="8282610" cy="341906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 smtClean="0">
                <a:solidFill>
                  <a:srgbClr val="800000"/>
                </a:solidFill>
              </a:rPr>
              <a:t>PLENTY OF </a:t>
            </a:r>
            <a:r>
              <a:rPr lang="tr-TR" sz="2800" b="1" dirty="0" smtClean="0"/>
              <a:t>(OLDUKÇA/ÇOK)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Anlam </a:t>
            </a:r>
            <a:r>
              <a:rPr lang="tr-TR" sz="2400" dirty="0" smtClean="0">
                <a:solidFill>
                  <a:srgbClr val="FF0000"/>
                </a:solidFill>
              </a:rPr>
              <a:t>olarak </a:t>
            </a:r>
            <a:r>
              <a:rPr lang="tr-TR" sz="2400" dirty="0" smtClean="0">
                <a:solidFill>
                  <a:srgbClr val="800000"/>
                </a:solidFill>
              </a:rPr>
              <a:t>a lot </a:t>
            </a:r>
            <a:r>
              <a:rPr lang="tr-TR" sz="2400" dirty="0" smtClean="0">
                <a:solidFill>
                  <a:srgbClr val="800000"/>
                </a:solidFill>
              </a:rPr>
              <a:t>of </a:t>
            </a:r>
            <a:r>
              <a:rPr lang="tr-TR" sz="2400" dirty="0" smtClean="0">
                <a:solidFill>
                  <a:srgbClr val="FF0000"/>
                </a:solidFill>
              </a:rPr>
              <a:t>/ </a:t>
            </a:r>
            <a:r>
              <a:rPr lang="tr-TR" sz="2400" dirty="0" err="1" smtClean="0">
                <a:solidFill>
                  <a:srgbClr val="800000"/>
                </a:solidFill>
              </a:rPr>
              <a:t>lots</a:t>
            </a:r>
            <a:r>
              <a:rPr lang="tr-TR" sz="2400" dirty="0" smtClean="0">
                <a:solidFill>
                  <a:srgbClr val="800000"/>
                </a:solidFill>
              </a:rPr>
              <a:t> </a:t>
            </a:r>
            <a:r>
              <a:rPr lang="tr-TR" sz="2400" dirty="0" smtClean="0">
                <a:solidFill>
                  <a:srgbClr val="800000"/>
                </a:solidFill>
              </a:rPr>
              <a:t>of </a:t>
            </a:r>
            <a:r>
              <a:rPr lang="tr-TR" sz="2400" dirty="0" smtClean="0">
                <a:solidFill>
                  <a:srgbClr val="FF0000"/>
                </a:solidFill>
              </a:rPr>
              <a:t>ile farkı olmayan </a:t>
            </a:r>
            <a:r>
              <a:rPr lang="tr-TR" sz="2400" b="1" dirty="0" err="1" smtClean="0">
                <a:solidFill>
                  <a:srgbClr val="800000"/>
                </a:solidFill>
              </a:rPr>
              <a:t>plenty</a:t>
            </a:r>
            <a:r>
              <a:rPr lang="tr-TR" sz="2400" b="1" dirty="0" smtClean="0">
                <a:solidFill>
                  <a:srgbClr val="800000"/>
                </a:solidFill>
              </a:rPr>
              <a:t> of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/>
              <a:t>hem sayılabilen isimlerle </a:t>
            </a:r>
            <a:r>
              <a:rPr lang="tr-TR" sz="2400" dirty="0" err="1" smtClean="0"/>
              <a:t>hemde</a:t>
            </a:r>
            <a:r>
              <a:rPr lang="tr-TR" sz="2400" dirty="0" smtClean="0"/>
              <a:t> sayılamayan isimlerle kullanılır. Genelde olumlu cümlelerde kullanılır. Olumsuz ve soru cümlelerinde a lot </a:t>
            </a:r>
            <a:r>
              <a:rPr lang="tr-TR" sz="2400" dirty="0" err="1" smtClean="0"/>
              <a:t>of’lots</a:t>
            </a:r>
            <a:r>
              <a:rPr lang="tr-TR" sz="2400" dirty="0" smtClean="0"/>
              <a:t> of veya </a:t>
            </a:r>
            <a:r>
              <a:rPr lang="tr-TR" sz="2400" dirty="0" err="1" smtClean="0"/>
              <a:t>much</a:t>
            </a:r>
            <a:r>
              <a:rPr lang="tr-TR" sz="2400" dirty="0" smtClean="0"/>
              <a:t>, </a:t>
            </a:r>
            <a:r>
              <a:rPr lang="tr-TR" sz="2400" dirty="0" err="1" smtClean="0"/>
              <a:t>many</a:t>
            </a:r>
            <a:r>
              <a:rPr lang="tr-TR" sz="2400" dirty="0" smtClean="0"/>
              <a:t> kullanılması daha uygundur</a:t>
            </a:r>
            <a:r>
              <a:rPr lang="tr-TR" sz="2400" dirty="0" smtClean="0">
                <a:solidFill>
                  <a:srgbClr val="0070C0"/>
                </a:solidFill>
              </a:rPr>
              <a:t>. Resmi konuşmalarda a lot of/</a:t>
            </a:r>
            <a:r>
              <a:rPr lang="tr-TR" sz="2400" dirty="0" err="1" smtClean="0">
                <a:solidFill>
                  <a:srgbClr val="0070C0"/>
                </a:solidFill>
              </a:rPr>
              <a:t>lots</a:t>
            </a:r>
            <a:r>
              <a:rPr lang="tr-TR" sz="2400" dirty="0" smtClean="0">
                <a:solidFill>
                  <a:srgbClr val="0070C0"/>
                </a:solidFill>
              </a:rPr>
              <a:t> of yerine kullanılır.</a:t>
            </a:r>
            <a:endParaRPr lang="tr-T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32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>
            <a:extLst>
              <a:ext uri="{FF2B5EF4-FFF2-40B4-BE49-F238E27FC236}">
                <a16:creationId xmlns:a16="http://schemas.microsoft.com/office/drawing/2014/main" xmlns="" id="{C6846E62-C313-48E6-A00C-CA256FC66837}"/>
              </a:ext>
            </a:extLst>
          </p:cNvPr>
          <p:cNvSpPr txBox="1">
            <a:spLocks/>
          </p:cNvSpPr>
          <p:nvPr/>
        </p:nvSpPr>
        <p:spPr>
          <a:xfrm>
            <a:off x="395536" y="2132856"/>
            <a:ext cx="8254680" cy="38952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 smtClean="0">
                <a:solidFill>
                  <a:srgbClr val="800000"/>
                </a:solidFill>
              </a:rPr>
              <a:t>OLUMLU CÜMLE</a:t>
            </a:r>
          </a:p>
          <a:p>
            <a:pPr marL="0" indent="0">
              <a:buNone/>
            </a:pPr>
            <a:r>
              <a:rPr lang="en-US" sz="2400" dirty="0" smtClean="0"/>
              <a:t>They have got </a:t>
            </a:r>
            <a:r>
              <a:rPr lang="en-US" sz="2400" b="1" dirty="0" smtClean="0"/>
              <a:t>plenty of </a:t>
            </a:r>
            <a:r>
              <a:rPr lang="en-US" sz="2400" dirty="0" smtClean="0"/>
              <a:t>time.</a:t>
            </a:r>
            <a:r>
              <a:rPr lang="tr-TR" sz="2400" dirty="0" smtClean="0"/>
              <a:t> (</a:t>
            </a:r>
            <a:r>
              <a:rPr lang="en-US" sz="2400" b="1" dirty="0" err="1" smtClean="0"/>
              <a:t>Çok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fazla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vakitleri</a:t>
            </a:r>
            <a:r>
              <a:rPr lang="en-US" sz="2400" dirty="0" smtClean="0"/>
              <a:t> var.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endParaRPr lang="tr-TR" sz="2400" b="1" dirty="0" smtClean="0"/>
          </a:p>
          <a:p>
            <a:pPr marL="0" indent="0">
              <a:buNone/>
            </a:pPr>
            <a:r>
              <a:rPr lang="tr-TR" sz="2400" b="1" dirty="0" smtClean="0"/>
              <a:t>OLUMSUZ </a:t>
            </a:r>
            <a:r>
              <a:rPr lang="tr-TR" sz="2400" b="1" dirty="0" smtClean="0"/>
              <a:t>CÜMLE</a:t>
            </a:r>
          </a:p>
          <a:p>
            <a:pPr marL="0" indent="0">
              <a:buNone/>
            </a:pPr>
            <a:r>
              <a:rPr lang="en-US" sz="2400" dirty="0" smtClean="0"/>
              <a:t>They </a:t>
            </a:r>
            <a:r>
              <a:rPr lang="en-US" sz="2400" b="1" dirty="0" smtClean="0"/>
              <a:t>haven’t got </a:t>
            </a:r>
            <a:r>
              <a:rPr lang="en-US" sz="2400" b="1" dirty="0" smtClean="0"/>
              <a:t>much </a:t>
            </a:r>
            <a:r>
              <a:rPr lang="en-US" sz="2400" dirty="0" smtClean="0"/>
              <a:t>time</a:t>
            </a:r>
            <a:r>
              <a:rPr lang="en-US" sz="2400" dirty="0" smtClean="0"/>
              <a:t>. </a:t>
            </a:r>
            <a:r>
              <a:rPr lang="tr-TR" sz="2400" dirty="0" smtClean="0"/>
              <a:t>(</a:t>
            </a:r>
            <a:r>
              <a:rPr lang="en-US" sz="2400" b="1" dirty="0" err="1" smtClean="0"/>
              <a:t>Çok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fazla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vakitleri</a:t>
            </a:r>
            <a:r>
              <a:rPr lang="en-US" sz="2400" dirty="0" smtClean="0"/>
              <a:t> </a:t>
            </a:r>
            <a:r>
              <a:rPr lang="en-US" sz="2400" dirty="0" err="1" smtClean="0"/>
              <a:t>yok</a:t>
            </a:r>
            <a:r>
              <a:rPr lang="en-US" sz="2400" dirty="0" smtClean="0"/>
              <a:t>.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endParaRPr lang="tr-TR" sz="2400" b="1" dirty="0" smtClean="0"/>
          </a:p>
          <a:p>
            <a:pPr marL="0" indent="0">
              <a:buNone/>
            </a:pPr>
            <a:r>
              <a:rPr lang="tr-TR" sz="2400" b="1" dirty="0" smtClean="0"/>
              <a:t>SORU </a:t>
            </a:r>
            <a:r>
              <a:rPr lang="tr-TR" sz="2400" b="1" dirty="0" smtClean="0"/>
              <a:t>CÜMLESİ</a:t>
            </a:r>
          </a:p>
          <a:p>
            <a:pPr marL="0" indent="0">
              <a:buNone/>
            </a:pPr>
            <a:r>
              <a:rPr lang="en-US" sz="2400" dirty="0" smtClean="0"/>
              <a:t>Have they </a:t>
            </a:r>
            <a:r>
              <a:rPr lang="en-US" sz="2400" b="1" dirty="0" smtClean="0"/>
              <a:t>got much </a:t>
            </a:r>
            <a:r>
              <a:rPr lang="en-US" sz="2400" dirty="0" smtClean="0"/>
              <a:t>time ? </a:t>
            </a:r>
            <a:r>
              <a:rPr lang="tr-TR" sz="2400" dirty="0" smtClean="0"/>
              <a:t>(</a:t>
            </a:r>
            <a:r>
              <a:rPr lang="en-US" sz="2400" b="1" dirty="0" err="1" smtClean="0"/>
              <a:t>Çok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fazla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vakitleri</a:t>
            </a:r>
            <a:r>
              <a:rPr lang="en-US" sz="2400" dirty="0" smtClean="0"/>
              <a:t>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mı</a:t>
            </a:r>
            <a:r>
              <a:rPr lang="en-US" sz="2400" dirty="0" smtClean="0"/>
              <a:t> ?</a:t>
            </a:r>
            <a:r>
              <a:rPr lang="tr-TR" sz="2400" dirty="0" smtClean="0"/>
              <a:t>)</a:t>
            </a:r>
            <a:endParaRPr lang="tr-TR" sz="2400" b="1" dirty="0"/>
          </a:p>
        </p:txBody>
      </p:sp>
      <p:sp>
        <p:nvSpPr>
          <p:cNvPr id="3" name="Unvan 1">
            <a:extLst>
              <a:ext uri="{FF2B5EF4-FFF2-40B4-BE49-F238E27FC236}">
                <a16:creationId xmlns:a16="http://schemas.microsoft.com/office/drawing/2014/main" xmlns="" id="{37095322-F8BF-4644-88A9-6DA8DEE03637}"/>
              </a:ext>
            </a:extLst>
          </p:cNvPr>
          <p:cNvSpPr txBox="1">
            <a:spLocks/>
          </p:cNvSpPr>
          <p:nvPr/>
        </p:nvSpPr>
        <p:spPr>
          <a:xfrm>
            <a:off x="-252536" y="692696"/>
            <a:ext cx="10515600" cy="1325563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rgbClr val="800000"/>
                </a:solidFill>
              </a:rPr>
              <a:t>EXAMPLES (ÖRNEKLER</a:t>
            </a:r>
            <a:r>
              <a:rPr lang="tr-TR" dirty="0" smtClean="0"/>
              <a:t>)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16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9ED535-EC40-43D3-A2DE-0CF478C6A476}"/>
              </a:ext>
            </a:extLst>
          </p:cNvPr>
          <p:cNvSpPr txBox="1">
            <a:spLocks/>
          </p:cNvSpPr>
          <p:nvPr/>
        </p:nvSpPr>
        <p:spPr>
          <a:xfrm>
            <a:off x="0" y="980729"/>
            <a:ext cx="7884368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>
                <a:solidFill>
                  <a:srgbClr val="800000"/>
                </a:solidFill>
              </a:rPr>
              <a:t>ENOUGH</a:t>
            </a:r>
            <a:endParaRPr lang="tr-TR" sz="3200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6872591-2895-4DEF-960C-A4E79CB58752}"/>
              </a:ext>
            </a:extLst>
          </p:cNvPr>
          <p:cNvSpPr txBox="1">
            <a:spLocks/>
          </p:cNvSpPr>
          <p:nvPr/>
        </p:nvSpPr>
        <p:spPr>
          <a:xfrm>
            <a:off x="467544" y="2306291"/>
            <a:ext cx="8229600" cy="31275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4100" b="1" dirty="0" smtClean="0">
                <a:solidFill>
                  <a:srgbClr val="800000"/>
                </a:solidFill>
              </a:rPr>
              <a:t>ENOUGH</a:t>
            </a:r>
            <a:r>
              <a:rPr lang="tr-TR" sz="4100" b="1" dirty="0" smtClean="0"/>
              <a:t> (YETERLİ)</a:t>
            </a:r>
          </a:p>
          <a:p>
            <a:pPr marL="0" indent="0">
              <a:buNone/>
            </a:pPr>
            <a:r>
              <a:rPr lang="tr-TR" dirty="0" smtClean="0"/>
              <a:t>Sıfatlarla </a:t>
            </a:r>
            <a:r>
              <a:rPr lang="tr-TR" dirty="0" smtClean="0"/>
              <a:t>ve zarflarla birlikte kullanıldıkları zaman onlardan </a:t>
            </a:r>
            <a:r>
              <a:rPr lang="tr-TR" b="1" dirty="0" smtClean="0">
                <a:solidFill>
                  <a:srgbClr val="800000"/>
                </a:solidFill>
              </a:rPr>
              <a:t>sonra </a:t>
            </a:r>
            <a:r>
              <a:rPr lang="tr-TR" dirty="0" smtClean="0"/>
              <a:t>gelir.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şekilde kullanılışıyla </a:t>
            </a:r>
            <a:r>
              <a:rPr lang="tr-TR" b="1" dirty="0" err="1" smtClean="0">
                <a:solidFill>
                  <a:srgbClr val="800000"/>
                </a:solidFill>
              </a:rPr>
              <a:t>too</a:t>
            </a:r>
            <a:r>
              <a:rPr lang="tr-TR" dirty="0" err="1" smtClean="0"/>
              <a:t>'dan</a:t>
            </a:r>
            <a:r>
              <a:rPr lang="tr-TR" dirty="0" smtClean="0"/>
              <a:t> ayrılır. Çünkü sıfatlardan ve zarflardan önce gelir. </a:t>
            </a:r>
            <a:r>
              <a:rPr lang="tr-TR" b="1" dirty="0" err="1" smtClean="0">
                <a:solidFill>
                  <a:srgbClr val="800000"/>
                </a:solidFill>
              </a:rPr>
              <a:t>Too</a:t>
            </a:r>
            <a:r>
              <a:rPr lang="tr-TR" dirty="0" smtClean="0"/>
              <a:t> aşırılık ifade ederken, </a:t>
            </a:r>
            <a:r>
              <a:rPr lang="tr-TR" b="1" dirty="0" err="1" smtClean="0">
                <a:solidFill>
                  <a:srgbClr val="800000"/>
                </a:solidFill>
              </a:rPr>
              <a:t>enough</a:t>
            </a:r>
            <a:r>
              <a:rPr lang="tr-TR" dirty="0" smtClean="0"/>
              <a:t> tam tersine, yeterlilik ifade eder.</a:t>
            </a:r>
          </a:p>
          <a:p>
            <a:endParaRPr lang="tr-TR" b="1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0930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FC71F2D-A3D8-4637-96C4-62CB7AD45A76}"/>
              </a:ext>
            </a:extLst>
          </p:cNvPr>
          <p:cNvSpPr txBox="1">
            <a:spLocks/>
          </p:cNvSpPr>
          <p:nvPr/>
        </p:nvSpPr>
        <p:spPr>
          <a:xfrm>
            <a:off x="0" y="836712"/>
            <a:ext cx="9740348" cy="111888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dirty="0" smtClean="0"/>
              <a:t>EXAMPLES (ÖRNEKLER)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3B2A6DC-BEAC-4555-AF7B-B3DE3B907B63}"/>
              </a:ext>
            </a:extLst>
          </p:cNvPr>
          <p:cNvSpPr txBox="1">
            <a:spLocks/>
          </p:cNvSpPr>
          <p:nvPr/>
        </p:nvSpPr>
        <p:spPr>
          <a:xfrm>
            <a:off x="323528" y="1484784"/>
            <a:ext cx="8640960" cy="488858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smtClean="0"/>
              <a:t>He is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fifteen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. He </a:t>
            </a:r>
            <a:r>
              <a:rPr lang="tr-TR" dirty="0" err="1" smtClean="0"/>
              <a:t>isn't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 </a:t>
            </a:r>
            <a:r>
              <a:rPr lang="tr-TR" b="1" dirty="0" err="1" smtClean="0"/>
              <a:t>enough</a:t>
            </a:r>
            <a:r>
              <a:rPr lang="tr-TR" dirty="0" smtClean="0"/>
              <a:t> 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marry</a:t>
            </a:r>
            <a:r>
              <a:rPr lang="tr-TR" dirty="0" smtClean="0"/>
              <a:t>. (Daha </a:t>
            </a:r>
            <a:r>
              <a:rPr lang="tr-TR" dirty="0" err="1" smtClean="0"/>
              <a:t>onbeş</a:t>
            </a:r>
            <a:r>
              <a:rPr lang="tr-TR" dirty="0" smtClean="0"/>
              <a:t> yaşında. Evlenecek yaşta değil.)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smtClean="0"/>
              <a:t> </a:t>
            </a:r>
            <a:r>
              <a:rPr lang="tr-TR" dirty="0" err="1" smtClean="0"/>
              <a:t>This</a:t>
            </a:r>
            <a:r>
              <a:rPr lang="tr-TR" dirty="0" smtClean="0"/>
              <a:t> car is </a:t>
            </a:r>
            <a:r>
              <a:rPr lang="tr-TR" dirty="0" err="1" smtClean="0"/>
              <a:t>big</a:t>
            </a:r>
            <a:r>
              <a:rPr lang="tr-TR" dirty="0" smtClean="0"/>
              <a:t> </a:t>
            </a:r>
            <a:r>
              <a:rPr lang="tr-TR" b="1" dirty="0" err="1" smtClean="0"/>
              <a:t>enough</a:t>
            </a:r>
            <a:r>
              <a:rPr lang="tr-TR" dirty="0" smtClean="0"/>
              <a:t> 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. (Bu araba büyük bir aileye yetecek kadar büyük.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- My </a:t>
            </a:r>
            <a:r>
              <a:rPr lang="tr-TR" dirty="0" err="1" smtClean="0"/>
              <a:t>dog</a:t>
            </a:r>
            <a:r>
              <a:rPr lang="tr-TR" dirty="0" smtClean="0"/>
              <a:t> can </a:t>
            </a:r>
            <a:r>
              <a:rPr lang="tr-TR" dirty="0" err="1" smtClean="0"/>
              <a:t>run</a:t>
            </a:r>
            <a:r>
              <a:rPr lang="tr-TR" dirty="0" smtClean="0"/>
              <a:t> </a:t>
            </a:r>
            <a:r>
              <a:rPr lang="tr-TR" dirty="0" err="1" smtClean="0"/>
              <a:t>fast</a:t>
            </a:r>
            <a:r>
              <a:rPr lang="tr-TR" dirty="0" smtClean="0"/>
              <a:t> </a:t>
            </a:r>
            <a:r>
              <a:rPr lang="tr-TR" b="1" dirty="0" err="1" smtClean="0"/>
              <a:t>enough</a:t>
            </a:r>
            <a:r>
              <a:rPr lang="tr-TR" dirty="0" smtClean="0"/>
              <a:t> 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catch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horse</a:t>
            </a:r>
            <a:r>
              <a:rPr lang="tr-TR" dirty="0" smtClean="0"/>
              <a:t>. (Benim köpeğim senin atını yakalayacak kadar hızlı koşabilir.)</a:t>
            </a:r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don't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hard </a:t>
            </a:r>
            <a:r>
              <a:rPr lang="tr-TR" b="1" dirty="0" err="1" smtClean="0"/>
              <a:t>enough</a:t>
            </a:r>
            <a:r>
              <a:rPr lang="tr-TR" dirty="0" smtClean="0"/>
              <a:t>, 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can't</a:t>
            </a:r>
            <a:r>
              <a:rPr lang="tr-TR" dirty="0" smtClean="0"/>
              <a:t> </a:t>
            </a:r>
            <a:r>
              <a:rPr lang="tr-TR" dirty="0" err="1" smtClean="0"/>
              <a:t>pass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. (Eğer yeteri kadar çok çalışmazsan sınıfını geçemezsin.)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 smtClean="0"/>
              <a:t>SORU </a:t>
            </a:r>
            <a:r>
              <a:rPr lang="tr-TR" b="1" dirty="0" smtClean="0"/>
              <a:t>CÜMLESİ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-</a:t>
            </a: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don't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speak</a:t>
            </a:r>
            <a:r>
              <a:rPr lang="tr-TR" dirty="0" smtClean="0"/>
              <a:t> </a:t>
            </a:r>
            <a:r>
              <a:rPr lang="tr-TR" dirty="0" err="1" smtClean="0"/>
              <a:t>loudly</a:t>
            </a:r>
            <a:r>
              <a:rPr lang="tr-TR" dirty="0" smtClean="0"/>
              <a:t> </a:t>
            </a:r>
            <a:r>
              <a:rPr lang="tr-TR" b="1" dirty="0" err="1" smtClean="0"/>
              <a:t>enough</a:t>
            </a:r>
            <a:r>
              <a:rPr lang="tr-TR" dirty="0" smtClean="0"/>
              <a:t> 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everybody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hear</a:t>
            </a:r>
            <a:r>
              <a:rPr lang="tr-TR" dirty="0" smtClean="0"/>
              <a:t>? (Niçin herkesin duyabileceği kadar yüksek sesle konuşmuyorsun?)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 smtClean="0"/>
              <a:t>OLUMSUZ </a:t>
            </a:r>
            <a:r>
              <a:rPr lang="tr-TR" b="1" dirty="0" smtClean="0"/>
              <a:t>CÜMLE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- My brother doesn't have </a:t>
            </a:r>
            <a:r>
              <a:rPr lang="en-US" b="1" dirty="0" smtClean="0"/>
              <a:t>enough</a:t>
            </a:r>
            <a:r>
              <a:rPr lang="en-US" dirty="0" smtClean="0"/>
              <a:t> money to buy a modern car. (</a:t>
            </a:r>
            <a:r>
              <a:rPr lang="en-US" dirty="0" err="1" smtClean="0"/>
              <a:t>Kardeşimin</a:t>
            </a:r>
            <a:r>
              <a:rPr lang="en-US" dirty="0" smtClean="0"/>
              <a:t> modern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araba</a:t>
            </a:r>
            <a:r>
              <a:rPr lang="en-US" dirty="0" smtClean="0"/>
              <a:t> </a:t>
            </a:r>
            <a:r>
              <a:rPr lang="en-US" dirty="0" err="1" smtClean="0"/>
              <a:t>alacak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parası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.)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82670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A4F4DDF-9297-4135-AAA3-46C85F8A1A76}"/>
              </a:ext>
            </a:extLst>
          </p:cNvPr>
          <p:cNvSpPr txBox="1">
            <a:spLocks/>
          </p:cNvSpPr>
          <p:nvPr/>
        </p:nvSpPr>
        <p:spPr>
          <a:xfrm>
            <a:off x="-324544" y="836713"/>
            <a:ext cx="7704856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800000"/>
                </a:solidFill>
              </a:rPr>
              <a:t>TOO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4D13F66-C950-48CF-8B27-7AFBACAC4C49}"/>
              </a:ext>
            </a:extLst>
          </p:cNvPr>
          <p:cNvSpPr txBox="1">
            <a:spLocks/>
          </p:cNvSpPr>
          <p:nvPr/>
        </p:nvSpPr>
        <p:spPr>
          <a:xfrm>
            <a:off x="395536" y="2276872"/>
            <a:ext cx="8148662" cy="30734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500" b="1" dirty="0" smtClean="0">
                <a:solidFill>
                  <a:srgbClr val="800000"/>
                </a:solidFill>
              </a:rPr>
              <a:t>TOO </a:t>
            </a:r>
            <a:r>
              <a:rPr lang="tr-TR" sz="3500" b="1" dirty="0" smtClean="0"/>
              <a:t>(</a:t>
            </a:r>
            <a:r>
              <a:rPr lang="tr-TR" sz="3500" b="1" dirty="0" smtClean="0"/>
              <a:t>ÇOK)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err="1" smtClean="0">
                <a:solidFill>
                  <a:srgbClr val="800000"/>
                </a:solidFill>
              </a:rPr>
              <a:t>Too</a:t>
            </a:r>
            <a:r>
              <a:rPr lang="tr-TR" b="1" dirty="0" smtClean="0"/>
              <a:t> kelimesi sıfatlar ve zarflarla kullanıldığı zaman aşırılık ifade eder. </a:t>
            </a:r>
            <a:endParaRPr lang="tr-TR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681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BCA2CC7-5A77-45E2-ADDA-633499EDCDA8}"/>
              </a:ext>
            </a:extLst>
          </p:cNvPr>
          <p:cNvSpPr txBox="1">
            <a:spLocks/>
          </p:cNvSpPr>
          <p:nvPr/>
        </p:nvSpPr>
        <p:spPr>
          <a:xfrm>
            <a:off x="-108520" y="836713"/>
            <a:ext cx="7848872" cy="5760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/>
              <a:t>EXAMPLES (ÖRNEKLER)</a:t>
            </a:r>
            <a:endParaRPr lang="tr-TR" sz="24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332FFC1-90EB-43FC-85D5-E3C6C2842186}"/>
              </a:ext>
            </a:extLst>
          </p:cNvPr>
          <p:cNvSpPr txBox="1">
            <a:spLocks/>
          </p:cNvSpPr>
          <p:nvPr/>
        </p:nvSpPr>
        <p:spPr>
          <a:xfrm>
            <a:off x="179512" y="1340768"/>
            <a:ext cx="8784976" cy="460851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b="1" dirty="0" smtClean="0"/>
              <a:t> </a:t>
            </a:r>
            <a:r>
              <a:rPr lang="tr-TR" b="1" dirty="0" smtClean="0">
                <a:solidFill>
                  <a:srgbClr val="800000"/>
                </a:solidFill>
              </a:rPr>
              <a:t>VERY</a:t>
            </a:r>
            <a:r>
              <a:rPr lang="tr-TR" b="1" dirty="0" smtClean="0"/>
              <a:t>/</a:t>
            </a:r>
            <a:r>
              <a:rPr lang="tr-TR" b="1" dirty="0" smtClean="0">
                <a:solidFill>
                  <a:srgbClr val="800000"/>
                </a:solidFill>
              </a:rPr>
              <a:t>TOO</a:t>
            </a:r>
            <a:r>
              <a:rPr lang="tr-TR" b="1" dirty="0" smtClean="0"/>
              <a:t> FARKI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smtClean="0"/>
              <a:t>The coffee is </a:t>
            </a:r>
            <a:r>
              <a:rPr lang="en-US" b="1" dirty="0" smtClean="0"/>
              <a:t>very</a:t>
            </a:r>
            <a:r>
              <a:rPr lang="en-US" dirty="0" smtClean="0"/>
              <a:t> hot. (</a:t>
            </a:r>
            <a:r>
              <a:rPr lang="en-US" dirty="0" err="1" smtClean="0"/>
              <a:t>Kahve</a:t>
            </a:r>
            <a:r>
              <a:rPr lang="en-US" dirty="0" smtClean="0"/>
              <a:t> </a:t>
            </a:r>
            <a:r>
              <a:rPr lang="en-US" b="1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sıcaktır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smtClean="0"/>
              <a:t>The coffee is </a:t>
            </a:r>
            <a:r>
              <a:rPr lang="en-US" b="1" dirty="0" smtClean="0"/>
              <a:t>too</a:t>
            </a:r>
            <a:r>
              <a:rPr lang="en-US" dirty="0" smtClean="0"/>
              <a:t> hot. (</a:t>
            </a:r>
            <a:r>
              <a:rPr lang="en-US" dirty="0" err="1" smtClean="0"/>
              <a:t>Kahve</a:t>
            </a:r>
            <a:r>
              <a:rPr lang="en-US" b="1" dirty="0" smtClean="0"/>
              <a:t> </a:t>
            </a:r>
            <a:r>
              <a:rPr lang="en-US" b="1" dirty="0" err="1" smtClean="0"/>
              <a:t>çok</a:t>
            </a:r>
            <a:r>
              <a:rPr lang="en-US" b="1" dirty="0" smtClean="0"/>
              <a:t> </a:t>
            </a:r>
            <a:r>
              <a:rPr lang="en-US" dirty="0" err="1" smtClean="0"/>
              <a:t>sıcaktır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00B050"/>
                </a:solidFill>
              </a:rPr>
              <a:t>Görüldüğü </a:t>
            </a:r>
            <a:r>
              <a:rPr lang="tr-TR" dirty="0" smtClean="0">
                <a:solidFill>
                  <a:srgbClr val="00B050"/>
                </a:solidFill>
              </a:rPr>
              <a:t>gibi iki cümlenin de Türkçe çevirisi aynıdır. Ancak birinci cümlede “Kahve çok sıcak,” diyen kişi kahvenin içmek için ideal sıcaklıkta olduğunu belirtir. </a:t>
            </a:r>
            <a:r>
              <a:rPr lang="tr-TR" dirty="0" smtClean="0">
                <a:solidFill>
                  <a:srgbClr val="0070C0"/>
                </a:solidFill>
              </a:rPr>
              <a:t>Fakat ikinci cümleyi söyleyen kişi kahvenin içilemeyecek kadar çok sıcak olduğunu söylemeye çalışmaktadır.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tea</a:t>
            </a:r>
            <a:r>
              <a:rPr lang="tr-TR" dirty="0" smtClean="0"/>
              <a:t> is </a:t>
            </a:r>
            <a:r>
              <a:rPr lang="tr-TR" b="1" dirty="0" err="1" smtClean="0"/>
              <a:t>too</a:t>
            </a:r>
            <a:r>
              <a:rPr lang="tr-TR" dirty="0" smtClean="0"/>
              <a:t> hot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drink</a:t>
            </a:r>
            <a:r>
              <a:rPr lang="tr-TR" dirty="0" smtClean="0"/>
              <a:t>. (Çay içilemeyecek </a:t>
            </a:r>
            <a:r>
              <a:rPr lang="tr-TR" b="1" dirty="0" smtClean="0"/>
              <a:t>kadar </a:t>
            </a:r>
            <a:r>
              <a:rPr lang="tr-TR" dirty="0" smtClean="0"/>
              <a:t>sıcak.)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weather</a:t>
            </a:r>
            <a:r>
              <a:rPr lang="tr-TR" dirty="0" smtClean="0"/>
              <a:t> is </a:t>
            </a:r>
            <a:r>
              <a:rPr lang="tr-TR" b="1" dirty="0" err="1" smtClean="0"/>
              <a:t>too</a:t>
            </a:r>
            <a:r>
              <a:rPr lang="tr-TR" dirty="0" smtClean="0"/>
              <a:t> </a:t>
            </a:r>
            <a:r>
              <a:rPr lang="tr-TR" dirty="0" err="1" smtClean="0"/>
              <a:t>cold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. (Hava dışarı çıkılamayacak </a:t>
            </a:r>
            <a:r>
              <a:rPr lang="tr-TR" b="1" dirty="0" smtClean="0"/>
              <a:t>kadar</a:t>
            </a:r>
            <a:r>
              <a:rPr lang="tr-TR" dirty="0" smtClean="0"/>
              <a:t> soğuk.)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running</a:t>
            </a:r>
            <a:r>
              <a:rPr lang="tr-TR" dirty="0" smtClean="0"/>
              <a:t> </a:t>
            </a:r>
            <a:r>
              <a:rPr lang="tr-TR" b="1" dirty="0" err="1" smtClean="0"/>
              <a:t>too</a:t>
            </a:r>
            <a:r>
              <a:rPr lang="tr-TR" dirty="0" smtClean="0"/>
              <a:t> </a:t>
            </a:r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catch</a:t>
            </a:r>
            <a:r>
              <a:rPr lang="tr-TR" dirty="0" smtClean="0"/>
              <a:t>. (Köpek yakalanamayacak </a:t>
            </a:r>
            <a:r>
              <a:rPr lang="tr-TR" b="1" dirty="0" smtClean="0"/>
              <a:t>kadar</a:t>
            </a:r>
            <a:r>
              <a:rPr lang="tr-TR" dirty="0" smtClean="0"/>
              <a:t> hızlı koşuyordu.)</a:t>
            </a:r>
          </a:p>
          <a:p>
            <a:endParaRPr lang="tr-T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78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A8E1E33-DF32-4A00-9A7F-A32F1BA7AC87}"/>
              </a:ext>
            </a:extLst>
          </p:cNvPr>
          <p:cNvSpPr txBox="1">
            <a:spLocks/>
          </p:cNvSpPr>
          <p:nvPr/>
        </p:nvSpPr>
        <p:spPr>
          <a:xfrm>
            <a:off x="-612576" y="1117155"/>
            <a:ext cx="7416824" cy="132534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800000"/>
                </a:solidFill>
              </a:rPr>
              <a:t>FEW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0F99727-6300-4BD0-916F-2893D51F9EA9}"/>
              </a:ext>
            </a:extLst>
          </p:cNvPr>
          <p:cNvSpPr txBox="1">
            <a:spLocks/>
          </p:cNvSpPr>
          <p:nvPr/>
        </p:nvSpPr>
        <p:spPr>
          <a:xfrm>
            <a:off x="107504" y="2420888"/>
            <a:ext cx="9036496" cy="309994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100" b="1" dirty="0" smtClean="0">
                <a:solidFill>
                  <a:srgbClr val="800000"/>
                </a:solidFill>
              </a:rPr>
              <a:t>FEW</a:t>
            </a:r>
            <a:r>
              <a:rPr lang="tr-TR" sz="3100" b="1" dirty="0" smtClean="0"/>
              <a:t> (</a:t>
            </a:r>
            <a:r>
              <a:rPr lang="tr-TR" sz="3100" b="1" dirty="0" smtClean="0"/>
              <a:t>BİRKAÇ / AZ SAYIDA)</a:t>
            </a:r>
            <a:endParaRPr lang="tr-TR" sz="3100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tr-TR" b="1" dirty="0" err="1" smtClean="0">
                <a:solidFill>
                  <a:srgbClr val="800000"/>
                </a:solidFill>
              </a:rPr>
              <a:t>Few</a:t>
            </a:r>
            <a:r>
              <a:rPr lang="tr-TR" dirty="0" smtClean="0"/>
              <a:t>, azlık anlatmak için sayılabilen isimler (</a:t>
            </a:r>
            <a:r>
              <a:rPr lang="tr-TR" dirty="0" smtClean="0">
                <a:solidFill>
                  <a:srgbClr val="FF0000"/>
                </a:solidFill>
              </a:rPr>
              <a:t>Sayılabilir </a:t>
            </a:r>
            <a:r>
              <a:rPr lang="tr-TR" dirty="0" smtClean="0">
                <a:solidFill>
                  <a:srgbClr val="FF0000"/>
                </a:solidFill>
              </a:rPr>
              <a:t>isimlerle</a:t>
            </a:r>
            <a:r>
              <a:rPr lang="tr-TR" dirty="0" smtClean="0">
                <a:solidFill>
                  <a:srgbClr val="FF0000"/>
                </a:solidFill>
              </a:rPr>
              <a:t>/</a:t>
            </a:r>
            <a:r>
              <a:rPr lang="tr-TR" dirty="0" err="1" smtClean="0">
                <a:solidFill>
                  <a:srgbClr val="FF0000"/>
                </a:solidFill>
              </a:rPr>
              <a:t>Countable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Nouns</a:t>
            </a:r>
            <a:r>
              <a:rPr lang="tr-TR" dirty="0" smtClean="0"/>
              <a:t>) ile birlikte olumlu cümlelerde kullanılır. </a:t>
            </a:r>
            <a:r>
              <a:rPr lang="tr-TR" dirty="0" smtClean="0"/>
              <a:t>Sayıca yetemeyecek kadar olan azlıkları anlatır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1020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>
            <a:extLst>
              <a:ext uri="{FF2B5EF4-FFF2-40B4-BE49-F238E27FC236}">
                <a16:creationId xmlns:a16="http://schemas.microsoft.com/office/drawing/2014/main" xmlns="" id="{CEC2779A-B97C-4FB6-8310-6183002DC213}"/>
              </a:ext>
            </a:extLst>
          </p:cNvPr>
          <p:cNvSpPr txBox="1">
            <a:spLocks/>
          </p:cNvSpPr>
          <p:nvPr/>
        </p:nvSpPr>
        <p:spPr>
          <a:xfrm>
            <a:off x="-27989" y="1556792"/>
            <a:ext cx="9144000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000" dirty="0" err="1" smtClean="0"/>
              <a:t>She</a:t>
            </a:r>
            <a:r>
              <a:rPr lang="tr-TR" sz="3000" dirty="0" smtClean="0"/>
              <a:t> </a:t>
            </a:r>
            <a:r>
              <a:rPr lang="tr-TR" sz="3000" dirty="0" smtClean="0"/>
              <a:t>has </a:t>
            </a:r>
            <a:r>
              <a:rPr lang="tr-TR" sz="3000" dirty="0" err="1" smtClean="0"/>
              <a:t>few</a:t>
            </a:r>
            <a:r>
              <a:rPr lang="tr-TR" sz="3000" dirty="0" smtClean="0"/>
              <a:t> </a:t>
            </a:r>
            <a:r>
              <a:rPr lang="tr-TR" sz="3000" dirty="0" err="1" smtClean="0"/>
              <a:t>photos</a:t>
            </a:r>
            <a:r>
              <a:rPr lang="tr-TR" sz="3000" dirty="0" smtClean="0"/>
              <a:t> on </a:t>
            </a:r>
            <a:r>
              <a:rPr lang="tr-TR" sz="3000" dirty="0" err="1" smtClean="0"/>
              <a:t>Instagram</a:t>
            </a:r>
            <a:r>
              <a:rPr lang="tr-TR" sz="3000" dirty="0" smtClean="0"/>
              <a:t>.</a:t>
            </a:r>
          </a:p>
          <a:p>
            <a:pPr marL="0" indent="0">
              <a:buNone/>
            </a:pPr>
            <a:r>
              <a:rPr lang="tr-TR" sz="3000" dirty="0" smtClean="0"/>
              <a:t>( </a:t>
            </a:r>
            <a:r>
              <a:rPr lang="tr-TR" sz="3000" dirty="0" err="1" smtClean="0"/>
              <a:t>Instagram'da</a:t>
            </a:r>
            <a:r>
              <a:rPr lang="tr-TR" sz="3000" dirty="0" smtClean="0"/>
              <a:t> </a:t>
            </a:r>
            <a:r>
              <a:rPr lang="tr-TR" sz="3000" dirty="0" smtClean="0"/>
              <a:t>hemen hemen hiç </a:t>
            </a:r>
            <a:r>
              <a:rPr lang="tr-TR" sz="3000" dirty="0" err="1" smtClean="0"/>
              <a:t>fotografı</a:t>
            </a:r>
            <a:r>
              <a:rPr lang="tr-TR" sz="3000" dirty="0" smtClean="0"/>
              <a:t> </a:t>
            </a:r>
            <a:r>
              <a:rPr lang="tr-TR" sz="3000" dirty="0" smtClean="0"/>
              <a:t>yok</a:t>
            </a:r>
            <a:r>
              <a:rPr lang="tr-TR" sz="3000" dirty="0" smtClean="0"/>
              <a:t>. )</a:t>
            </a:r>
          </a:p>
          <a:p>
            <a:pPr marL="0" indent="0">
              <a:buNone/>
            </a:pPr>
            <a:endParaRPr lang="da-DK" sz="3000" dirty="0" smtClean="0"/>
          </a:p>
          <a:p>
            <a:pPr marL="0" indent="0">
              <a:buNone/>
            </a:pPr>
            <a:r>
              <a:rPr lang="da-DK" sz="3000" dirty="0" smtClean="0"/>
              <a:t>I </a:t>
            </a:r>
            <a:r>
              <a:rPr lang="da-DK" sz="3000" dirty="0" smtClean="0"/>
              <a:t>have few pens. </a:t>
            </a:r>
            <a:endParaRPr lang="da-DK" sz="3000" dirty="0" smtClean="0"/>
          </a:p>
          <a:p>
            <a:pPr marL="0" indent="0">
              <a:buNone/>
            </a:pPr>
            <a:r>
              <a:rPr lang="da-DK" sz="3000" dirty="0" smtClean="0"/>
              <a:t>( Hemen hemen hiç </a:t>
            </a:r>
            <a:r>
              <a:rPr lang="da-DK" sz="3000" dirty="0" smtClean="0"/>
              <a:t>kalemim </a:t>
            </a:r>
            <a:r>
              <a:rPr lang="da-DK" sz="3000" dirty="0" smtClean="0"/>
              <a:t>yok)</a:t>
            </a:r>
            <a:endParaRPr lang="tr-TR" sz="3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 smtClean="0"/>
              <a:t>are few people at the </a:t>
            </a:r>
            <a:r>
              <a:rPr lang="en-US" dirty="0" smtClean="0"/>
              <a:t>party </a:t>
            </a:r>
          </a:p>
          <a:p>
            <a:pPr marL="0" indent="0">
              <a:buNone/>
            </a:pPr>
            <a:r>
              <a:rPr lang="en-US" dirty="0" smtClean="0"/>
              <a:t>( </a:t>
            </a:r>
            <a:r>
              <a:rPr lang="en-US" dirty="0" err="1" smtClean="0"/>
              <a:t>Partide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kimse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.</a:t>
            </a:r>
            <a:r>
              <a:rPr lang="tr-TR" dirty="0" smtClean="0"/>
              <a:t>)</a:t>
            </a:r>
            <a:endParaRPr lang="tr-TR" b="1" dirty="0"/>
          </a:p>
        </p:txBody>
      </p:sp>
      <p:sp>
        <p:nvSpPr>
          <p:cNvPr id="3" name="Unvan 1">
            <a:extLst>
              <a:ext uri="{FF2B5EF4-FFF2-40B4-BE49-F238E27FC236}">
                <a16:creationId xmlns:a16="http://schemas.microsoft.com/office/drawing/2014/main" xmlns="" id="{E9E2AA52-5F73-48FE-9B10-B39428632544}"/>
              </a:ext>
            </a:extLst>
          </p:cNvPr>
          <p:cNvSpPr txBox="1">
            <a:spLocks/>
          </p:cNvSpPr>
          <p:nvPr/>
        </p:nvSpPr>
        <p:spPr>
          <a:xfrm>
            <a:off x="395536" y="620688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Examples (örnekler)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9487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xmlns="" id="{05FA6303-54D3-4B7A-B860-685A70DA920C}"/>
              </a:ext>
            </a:extLst>
          </p:cNvPr>
          <p:cNvSpPr txBox="1">
            <a:spLocks/>
          </p:cNvSpPr>
          <p:nvPr/>
        </p:nvSpPr>
        <p:spPr>
          <a:xfrm>
            <a:off x="395536" y="1484784"/>
            <a:ext cx="8640960" cy="3048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000" b="1" dirty="0" smtClean="0">
                <a:solidFill>
                  <a:srgbClr val="800000"/>
                </a:solidFill>
              </a:rPr>
              <a:t>LITTLE</a:t>
            </a:r>
            <a:r>
              <a:rPr lang="tr-TR" sz="3000" b="1" dirty="0" smtClean="0"/>
              <a:t> (AZ)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5400" b="1" dirty="0" smtClean="0"/>
          </a:p>
          <a:p>
            <a:pPr marL="0" indent="0">
              <a:buNone/>
            </a:pPr>
            <a:r>
              <a:rPr lang="tr-TR" b="1" dirty="0" err="1" smtClean="0">
                <a:solidFill>
                  <a:srgbClr val="800000"/>
                </a:solidFill>
              </a:rPr>
              <a:t>Little</a:t>
            </a:r>
            <a:r>
              <a:rPr lang="tr-TR" dirty="0" smtClean="0"/>
              <a:t>, azlık anlatmak için sayılamayan isimler ( </a:t>
            </a:r>
            <a:r>
              <a:rPr lang="tr-TR" dirty="0" smtClean="0">
                <a:solidFill>
                  <a:srgbClr val="FF0000"/>
                </a:solidFill>
              </a:rPr>
              <a:t>Sayılamaz isimlerde/</a:t>
            </a:r>
            <a:r>
              <a:rPr lang="tr-TR" dirty="0" err="1" smtClean="0">
                <a:solidFill>
                  <a:srgbClr val="FF0000"/>
                </a:solidFill>
              </a:rPr>
              <a:t>Uncountable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Nouns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) ile birlikte olumlu cümlelerde kullanılır</a:t>
            </a:r>
            <a:r>
              <a:rPr lang="tr-TR" dirty="0" smtClean="0"/>
              <a:t>. Ancak anlam olumsuzdur</a:t>
            </a:r>
            <a:endParaRPr lang="tr-TR" sz="5400" b="1" dirty="0"/>
          </a:p>
        </p:txBody>
      </p:sp>
    </p:spTree>
    <p:extLst>
      <p:ext uri="{BB962C8B-B14F-4D97-AF65-F5344CB8AC3E}">
        <p14:creationId xmlns:p14="http://schemas.microsoft.com/office/powerpoint/2010/main" val="1247561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D02E53C-1915-4734-B622-D40381AF5C08}"/>
              </a:ext>
            </a:extLst>
          </p:cNvPr>
          <p:cNvSpPr txBox="1">
            <a:spLocks/>
          </p:cNvSpPr>
          <p:nvPr/>
        </p:nvSpPr>
        <p:spPr>
          <a:xfrm>
            <a:off x="-468560" y="908720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Examples (örnekler)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281F3F4-8DBC-4DC3-8CB7-99270C7E8AFF}"/>
              </a:ext>
            </a:extLst>
          </p:cNvPr>
          <p:cNvSpPr txBox="1">
            <a:spLocks/>
          </p:cNvSpPr>
          <p:nvPr/>
        </p:nvSpPr>
        <p:spPr>
          <a:xfrm>
            <a:off x="107504" y="1988840"/>
            <a:ext cx="10538121" cy="23916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r-TR" sz="2200" b="1" dirty="0" smtClean="0"/>
          </a:p>
          <a:p>
            <a:pPr marL="0" indent="0">
              <a:buNone/>
            </a:pPr>
            <a:r>
              <a:rPr lang="en-US" sz="2200" dirty="0" smtClean="0"/>
              <a:t>There is little water in the bottle. ( </a:t>
            </a:r>
            <a:r>
              <a:rPr lang="en-US" sz="2200" dirty="0" err="1" smtClean="0"/>
              <a:t>Şişede</a:t>
            </a:r>
            <a:r>
              <a:rPr lang="en-US" sz="2200" dirty="0" smtClean="0"/>
              <a:t> </a:t>
            </a:r>
            <a:r>
              <a:rPr lang="en-US" sz="2200" dirty="0" err="1" smtClean="0"/>
              <a:t>hemen</a:t>
            </a:r>
            <a:r>
              <a:rPr lang="en-US" sz="2200" dirty="0" smtClean="0"/>
              <a:t> </a:t>
            </a:r>
            <a:r>
              <a:rPr lang="en-US" sz="2200" dirty="0" err="1" smtClean="0"/>
              <a:t>hemen</a:t>
            </a:r>
            <a:r>
              <a:rPr lang="en-US" sz="2200" dirty="0" smtClean="0"/>
              <a:t> </a:t>
            </a:r>
            <a:r>
              <a:rPr lang="en-US" sz="2200" dirty="0" err="1" smtClean="0"/>
              <a:t>hiç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yok</a:t>
            </a:r>
            <a:r>
              <a:rPr lang="en-US" sz="2200" dirty="0" smtClean="0"/>
              <a:t>. </a:t>
            </a:r>
            <a:r>
              <a:rPr lang="en-US" sz="2200" dirty="0" smtClean="0"/>
              <a:t>)</a:t>
            </a:r>
            <a:endParaRPr lang="tr-TR" sz="2200" dirty="0" smtClean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en-US" sz="2400" dirty="0" smtClean="0"/>
              <a:t>I </a:t>
            </a:r>
            <a:r>
              <a:rPr lang="en-US" sz="2400" dirty="0" smtClean="0"/>
              <a:t>have little money. ( </a:t>
            </a:r>
            <a:r>
              <a:rPr lang="en-US" sz="2400" dirty="0" err="1" smtClean="0"/>
              <a:t>Benim</a:t>
            </a:r>
            <a:r>
              <a:rPr lang="en-US" sz="2400" dirty="0" smtClean="0"/>
              <a:t> </a:t>
            </a:r>
            <a:r>
              <a:rPr lang="en-US" sz="2400" dirty="0" err="1" smtClean="0"/>
              <a:t>hemen</a:t>
            </a:r>
            <a:r>
              <a:rPr lang="en-US" sz="2400" dirty="0" smtClean="0"/>
              <a:t> </a:t>
            </a:r>
            <a:r>
              <a:rPr lang="en-US" sz="2400" dirty="0" err="1" smtClean="0"/>
              <a:t>hemen</a:t>
            </a:r>
            <a:r>
              <a:rPr lang="en-US" sz="2400" dirty="0" smtClean="0"/>
              <a:t> </a:t>
            </a:r>
            <a:r>
              <a:rPr lang="en-US" sz="2400" dirty="0" err="1" smtClean="0"/>
              <a:t>hiç</a:t>
            </a:r>
            <a:r>
              <a:rPr lang="en-US" sz="2400" dirty="0" smtClean="0"/>
              <a:t> </a:t>
            </a:r>
            <a:r>
              <a:rPr lang="en-US" sz="2400" dirty="0" err="1" smtClean="0"/>
              <a:t>param</a:t>
            </a:r>
            <a:r>
              <a:rPr lang="en-US" sz="2400" dirty="0" smtClean="0"/>
              <a:t> </a:t>
            </a:r>
            <a:r>
              <a:rPr lang="en-US" sz="2400" dirty="0" err="1" smtClean="0"/>
              <a:t>yok</a:t>
            </a:r>
            <a:r>
              <a:rPr lang="en-US" sz="2400" dirty="0" smtClean="0"/>
              <a:t>. </a:t>
            </a:r>
            <a:r>
              <a:rPr lang="en-US" sz="2400" dirty="0" smtClean="0"/>
              <a:t>)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52848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5576F00-7012-42D1-813D-5F9C20E69853}"/>
              </a:ext>
            </a:extLst>
          </p:cNvPr>
          <p:cNvSpPr txBox="1">
            <a:spLocks/>
          </p:cNvSpPr>
          <p:nvPr/>
        </p:nvSpPr>
        <p:spPr>
          <a:xfrm>
            <a:off x="456120" y="1268760"/>
            <a:ext cx="798227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SOME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F327F13-4EE7-4CCB-9D43-CAE0795DAB32}"/>
              </a:ext>
            </a:extLst>
          </p:cNvPr>
          <p:cNvSpPr txBox="1">
            <a:spLocks/>
          </p:cNvSpPr>
          <p:nvPr/>
        </p:nvSpPr>
        <p:spPr>
          <a:xfrm>
            <a:off x="472626" y="2708920"/>
            <a:ext cx="8085854" cy="2680114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4200" b="1" dirty="0" smtClean="0"/>
              <a:t>SOME (BİRAZ/BİRKAÇ) </a:t>
            </a:r>
            <a:endParaRPr lang="tr-TR" sz="4200" b="1" dirty="0" smtClean="0"/>
          </a:p>
          <a:p>
            <a:pPr marL="0" indent="0">
              <a:buNone/>
            </a:pPr>
            <a:endParaRPr lang="tr-TR" sz="4200" b="1" dirty="0" smtClean="0"/>
          </a:p>
          <a:p>
            <a:pPr marL="0" indent="0">
              <a:buNone/>
            </a:pPr>
            <a:r>
              <a:rPr lang="tr-TR" b="1" dirty="0" err="1" smtClean="0">
                <a:solidFill>
                  <a:srgbClr val="0070C0"/>
                </a:solidFill>
              </a:rPr>
              <a:t>Some</a:t>
            </a:r>
            <a:r>
              <a:rPr lang="tr-TR" dirty="0" smtClean="0"/>
              <a:t>, biraz, birkaç anlamında kullanılmaktadır ve hem sayılabilen, hem de sayılamayan isimlerle birlikte kullanılabilir. Sayılabilen isimlerle birlikte kullanıldığında </a:t>
            </a:r>
            <a:r>
              <a:rPr lang="tr-TR" b="1" dirty="0" smtClean="0">
                <a:solidFill>
                  <a:srgbClr val="FF0000"/>
                </a:solidFill>
              </a:rPr>
              <a:t>birkaç</a:t>
            </a:r>
            <a:r>
              <a:rPr lang="tr-TR" dirty="0" smtClean="0"/>
              <a:t>, sayılamayan isimlerle kullanıldığında ise </a:t>
            </a:r>
            <a:r>
              <a:rPr lang="tr-TR" b="1" dirty="0" smtClean="0">
                <a:solidFill>
                  <a:srgbClr val="00B050"/>
                </a:solidFill>
              </a:rPr>
              <a:t>biraz</a:t>
            </a:r>
            <a:r>
              <a:rPr lang="tr-TR" dirty="0" smtClean="0"/>
              <a:t> anlamlarına gelir.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err="1" smtClean="0"/>
              <a:t>Some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0070C0"/>
                </a:solidFill>
              </a:rPr>
              <a:t>sayılabilen isimlerle kullanıldığı zaman isimler çoğul olur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>
                <a:solidFill>
                  <a:srgbClr val="FF0000"/>
                </a:solidFill>
              </a:rPr>
              <a:t>sayılamayan </a:t>
            </a:r>
            <a:r>
              <a:rPr lang="tr-TR" dirty="0" smtClean="0">
                <a:solidFill>
                  <a:srgbClr val="FF0000"/>
                </a:solidFill>
              </a:rPr>
              <a:t>isimlerle kullanıldığında ise her zaman tekil olarak gelir.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22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930240B-AC30-46C6-BC71-0C36894BC5C6}"/>
              </a:ext>
            </a:extLst>
          </p:cNvPr>
          <p:cNvSpPr txBox="1">
            <a:spLocks/>
          </p:cNvSpPr>
          <p:nvPr/>
        </p:nvSpPr>
        <p:spPr>
          <a:xfrm>
            <a:off x="-252536" y="1124744"/>
            <a:ext cx="8784976" cy="13255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800000"/>
                </a:solidFill>
              </a:rPr>
              <a:t>A </a:t>
            </a:r>
            <a:r>
              <a:rPr lang="tr-TR" b="1" dirty="0" smtClean="0">
                <a:solidFill>
                  <a:srgbClr val="800000"/>
                </a:solidFill>
              </a:rPr>
              <a:t>FEW </a:t>
            </a:r>
            <a:r>
              <a:rPr lang="tr-TR" b="1" dirty="0" smtClean="0">
                <a:solidFill>
                  <a:srgbClr val="800000"/>
                </a:solidFill>
              </a:rPr>
              <a:t>  </a:t>
            </a:r>
            <a:r>
              <a:rPr lang="tr-TR" dirty="0" smtClean="0"/>
              <a:t>/   </a:t>
            </a:r>
            <a:r>
              <a:rPr lang="tr-TR" b="1" dirty="0" smtClean="0">
                <a:solidFill>
                  <a:srgbClr val="800000"/>
                </a:solidFill>
              </a:rPr>
              <a:t>A </a:t>
            </a:r>
            <a:r>
              <a:rPr lang="tr-TR" b="1" dirty="0" smtClean="0">
                <a:solidFill>
                  <a:srgbClr val="800000"/>
                </a:solidFill>
              </a:rPr>
              <a:t>LITTLE</a:t>
            </a:r>
            <a:br>
              <a:rPr lang="tr-TR" b="1" dirty="0" smtClean="0">
                <a:solidFill>
                  <a:srgbClr val="800000"/>
                </a:solidFill>
              </a:rPr>
            </a:b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92690D5-994B-4102-A8F2-37F78BEBC14C}"/>
              </a:ext>
            </a:extLst>
          </p:cNvPr>
          <p:cNvSpPr txBox="1">
            <a:spLocks/>
          </p:cNvSpPr>
          <p:nvPr/>
        </p:nvSpPr>
        <p:spPr>
          <a:xfrm>
            <a:off x="179512" y="2276872"/>
            <a:ext cx="8370614" cy="25974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500" dirty="0" smtClean="0">
                <a:solidFill>
                  <a:srgbClr val="800000"/>
                </a:solidFill>
              </a:rPr>
              <a:t>A FEW </a:t>
            </a:r>
            <a:r>
              <a:rPr lang="tr-TR" sz="3500" dirty="0" smtClean="0"/>
              <a:t>(BİRKAÇ) /  </a:t>
            </a:r>
            <a:r>
              <a:rPr lang="tr-TR" sz="3500" dirty="0" smtClean="0">
                <a:solidFill>
                  <a:srgbClr val="800000"/>
                </a:solidFill>
              </a:rPr>
              <a:t>A  LITTLE </a:t>
            </a:r>
            <a:r>
              <a:rPr lang="tr-TR" sz="3500" dirty="0" smtClean="0"/>
              <a:t>(BİRAZ) 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800000"/>
                </a:solidFill>
              </a:rPr>
              <a:t>A </a:t>
            </a:r>
            <a:r>
              <a:rPr lang="tr-TR" b="1" dirty="0" err="1" smtClean="0">
                <a:solidFill>
                  <a:srgbClr val="800000"/>
                </a:solidFill>
              </a:rPr>
              <a:t>few</a:t>
            </a:r>
            <a:r>
              <a:rPr lang="tr-TR" b="1" dirty="0" smtClean="0">
                <a:solidFill>
                  <a:srgbClr val="800000"/>
                </a:solidFill>
              </a:rPr>
              <a:t> </a:t>
            </a:r>
            <a:r>
              <a:rPr lang="tr-TR" dirty="0" smtClean="0"/>
              <a:t>ve </a:t>
            </a:r>
            <a:r>
              <a:rPr lang="tr-TR" b="1" dirty="0" smtClean="0">
                <a:solidFill>
                  <a:srgbClr val="800000"/>
                </a:solidFill>
              </a:rPr>
              <a:t>a </a:t>
            </a:r>
            <a:r>
              <a:rPr lang="tr-TR" b="1" dirty="0" err="1" smtClean="0">
                <a:solidFill>
                  <a:srgbClr val="800000"/>
                </a:solidFill>
              </a:rPr>
              <a:t>little</a:t>
            </a:r>
            <a:r>
              <a:rPr lang="tr-TR" b="1" dirty="0" smtClean="0">
                <a:solidFill>
                  <a:srgbClr val="800000"/>
                </a:solidFill>
              </a:rPr>
              <a:t> </a:t>
            </a:r>
            <a:r>
              <a:rPr lang="tr-TR" dirty="0" smtClean="0"/>
              <a:t>kullanım kuralları aynen </a:t>
            </a:r>
            <a:r>
              <a:rPr lang="tr-TR" b="1" dirty="0" err="1" smtClean="0">
                <a:solidFill>
                  <a:srgbClr val="800000"/>
                </a:solidFill>
              </a:rPr>
              <a:t>few</a:t>
            </a:r>
            <a:r>
              <a:rPr lang="tr-TR" dirty="0" smtClean="0">
                <a:solidFill>
                  <a:srgbClr val="800000"/>
                </a:solidFill>
              </a:rPr>
              <a:t> </a:t>
            </a:r>
            <a:r>
              <a:rPr lang="tr-TR" dirty="0" smtClean="0"/>
              <a:t>ve </a:t>
            </a:r>
            <a:r>
              <a:rPr lang="tr-TR" b="1" dirty="0" err="1" smtClean="0">
                <a:solidFill>
                  <a:srgbClr val="800000"/>
                </a:solidFill>
              </a:rPr>
              <a:t>little</a:t>
            </a:r>
            <a:r>
              <a:rPr lang="tr-TR" dirty="0" smtClean="0">
                <a:solidFill>
                  <a:srgbClr val="800000"/>
                </a:solidFill>
              </a:rPr>
              <a:t> </a:t>
            </a:r>
            <a:r>
              <a:rPr lang="tr-TR" dirty="0" smtClean="0"/>
              <a:t>kullanım kuralları gibidir. </a:t>
            </a:r>
            <a:r>
              <a:rPr lang="tr-TR" dirty="0" smtClean="0">
                <a:solidFill>
                  <a:srgbClr val="FF0000"/>
                </a:solidFill>
              </a:rPr>
              <a:t>Ancak biraz daha farklı bir anlama sahiptirler.</a:t>
            </a:r>
            <a:endParaRPr lang="tr-T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59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E0982D8-ABC0-4654-A800-37AD632D43DD}"/>
              </a:ext>
            </a:extLst>
          </p:cNvPr>
          <p:cNvSpPr txBox="1">
            <a:spLocks/>
          </p:cNvSpPr>
          <p:nvPr/>
        </p:nvSpPr>
        <p:spPr>
          <a:xfrm>
            <a:off x="-684584" y="548681"/>
            <a:ext cx="10515600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EXAMPLES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FAEA3F2-5CD3-4A95-B5BC-3C268BA966DE}"/>
              </a:ext>
            </a:extLst>
          </p:cNvPr>
          <p:cNvSpPr txBox="1">
            <a:spLocks/>
          </p:cNvSpPr>
          <p:nvPr/>
        </p:nvSpPr>
        <p:spPr>
          <a:xfrm>
            <a:off x="395536" y="1268760"/>
            <a:ext cx="8561920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 have </a:t>
            </a:r>
            <a:r>
              <a:rPr lang="en-US" b="1" dirty="0" smtClean="0"/>
              <a:t>few</a:t>
            </a:r>
            <a:r>
              <a:rPr lang="en-US" dirty="0" smtClean="0"/>
              <a:t> friends. ( </a:t>
            </a:r>
            <a:r>
              <a:rPr lang="en-US" b="1" dirty="0" err="1" smtClean="0"/>
              <a:t>Birkaç</a:t>
            </a:r>
            <a:r>
              <a:rPr lang="en-US" dirty="0" smtClean="0"/>
              <a:t> </a:t>
            </a:r>
            <a:r>
              <a:rPr lang="en-US" dirty="0" err="1" smtClean="0"/>
              <a:t>arkadaşım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tr-TR" dirty="0" smtClean="0"/>
              <a:t>r)</a:t>
            </a:r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cümle arkadaş sayısının sayıca çok az olduğunu anlatıyor. </a:t>
            </a:r>
            <a:r>
              <a:rPr lang="tr-TR" b="1" dirty="0" smtClean="0">
                <a:solidFill>
                  <a:srgbClr val="800000"/>
                </a:solidFill>
              </a:rPr>
              <a:t>Yetersizlik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anlamı var.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/>
              <a:t>have </a:t>
            </a:r>
            <a:r>
              <a:rPr lang="en-US" b="1" dirty="0" smtClean="0"/>
              <a:t>a few </a:t>
            </a:r>
            <a:r>
              <a:rPr lang="en-US" dirty="0" smtClean="0"/>
              <a:t>friends</a:t>
            </a:r>
            <a:r>
              <a:rPr lang="tr-TR" dirty="0" smtClean="0"/>
              <a:t>. ( Birkaç arkadaşım var.)</a:t>
            </a:r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cümle ise yine arkadaş sayısının sayıca az ama </a:t>
            </a:r>
            <a:r>
              <a:rPr lang="tr-TR" b="1" dirty="0" smtClean="0">
                <a:solidFill>
                  <a:srgbClr val="800000"/>
                </a:solidFill>
              </a:rPr>
              <a:t>yeterli</a:t>
            </a:r>
            <a:r>
              <a:rPr lang="tr-TR" dirty="0" smtClean="0"/>
              <a:t> olduğunu anlatıyor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06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02A8D97-4ADD-4F90-9AC4-2498DF783605}"/>
              </a:ext>
            </a:extLst>
          </p:cNvPr>
          <p:cNvSpPr txBox="1">
            <a:spLocks/>
          </p:cNvSpPr>
          <p:nvPr/>
        </p:nvSpPr>
        <p:spPr>
          <a:xfrm>
            <a:off x="-324544" y="692696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-DÜN </a:t>
            </a:r>
            <a:r>
              <a:rPr lang="tr-TR" sz="3200" dirty="0" smtClean="0">
                <a:solidFill>
                  <a:srgbClr val="FF0000"/>
                </a:solidFill>
              </a:rPr>
              <a:t>KAÇ TANE </a:t>
            </a:r>
            <a:r>
              <a:rPr lang="tr-TR" sz="3200" dirty="0" smtClean="0"/>
              <a:t>İÇTİN ?</a:t>
            </a:r>
            <a:br>
              <a:rPr lang="tr-TR" sz="3200" dirty="0" smtClean="0"/>
            </a:br>
            <a:r>
              <a:rPr lang="tr-TR" sz="3200" dirty="0" smtClean="0"/>
              <a:t>-SADECE </a:t>
            </a:r>
            <a:r>
              <a:rPr lang="tr-TR" sz="3200" dirty="0" smtClean="0">
                <a:solidFill>
                  <a:srgbClr val="FF0000"/>
                </a:solidFill>
              </a:rPr>
              <a:t>BİRKAÇ</a:t>
            </a:r>
            <a:r>
              <a:rPr lang="tr-TR" sz="3200" dirty="0" smtClean="0"/>
              <a:t> TANE.</a:t>
            </a:r>
            <a:endParaRPr lang="tr-TR" sz="3200" dirty="0"/>
          </a:p>
        </p:txBody>
      </p:sp>
      <p:pic>
        <p:nvPicPr>
          <p:cNvPr id="3" name="İçerik Yer Tutucusu 4">
            <a:extLst>
              <a:ext uri="{FF2B5EF4-FFF2-40B4-BE49-F238E27FC236}">
                <a16:creationId xmlns:a16="http://schemas.microsoft.com/office/drawing/2014/main" xmlns="" id="{5AACAE43-51DE-4C6B-A49F-CF6035C8BB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83568" y="2162275"/>
            <a:ext cx="7715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59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391DFAB-E69E-434F-8093-5BBF0B2F3E41}"/>
              </a:ext>
            </a:extLst>
          </p:cNvPr>
          <p:cNvSpPr txBox="1">
            <a:spLocks/>
          </p:cNvSpPr>
          <p:nvPr/>
        </p:nvSpPr>
        <p:spPr>
          <a:xfrm>
            <a:off x="683568" y="1052736"/>
            <a:ext cx="7704856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EXAMPLES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AD9B730-4FEC-467F-ADD4-A13DA633C310}"/>
              </a:ext>
            </a:extLst>
          </p:cNvPr>
          <p:cNvSpPr txBox="1">
            <a:spLocks/>
          </p:cNvSpPr>
          <p:nvPr/>
        </p:nvSpPr>
        <p:spPr>
          <a:xfrm>
            <a:off x="683568" y="2060848"/>
            <a:ext cx="8126288" cy="435133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have </a:t>
            </a:r>
            <a:r>
              <a:rPr lang="en-US" b="1" dirty="0" smtClean="0">
                <a:solidFill>
                  <a:srgbClr val="000000"/>
                </a:solidFill>
              </a:rPr>
              <a:t>little</a:t>
            </a:r>
            <a:r>
              <a:rPr lang="en-US" dirty="0" smtClean="0"/>
              <a:t> money. ( </a:t>
            </a:r>
            <a:r>
              <a:rPr lang="en-US" dirty="0" err="1" smtClean="0"/>
              <a:t>Benim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param</a:t>
            </a:r>
            <a:r>
              <a:rPr lang="en-US" dirty="0" smtClean="0"/>
              <a:t> var.</a:t>
            </a:r>
            <a:r>
              <a:rPr lang="tr-TR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Bu </a:t>
            </a:r>
            <a:r>
              <a:rPr lang="tr-TR" dirty="0" smtClean="0"/>
              <a:t>cümle paranın çok az olduğunu anlatıyor. Yetersizlik anlamı var.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</a:t>
            </a:r>
            <a:r>
              <a:rPr lang="en-US" dirty="0" smtClean="0"/>
              <a:t>have </a:t>
            </a:r>
            <a:r>
              <a:rPr lang="en-US" b="1" dirty="0" smtClean="0">
                <a:solidFill>
                  <a:srgbClr val="000000"/>
                </a:solidFill>
              </a:rPr>
              <a:t>a little </a:t>
            </a:r>
            <a:r>
              <a:rPr lang="en-US" dirty="0" smtClean="0"/>
              <a:t>money.</a:t>
            </a:r>
            <a:r>
              <a:rPr lang="tr-TR" dirty="0" smtClean="0"/>
              <a:t> ( Benim az param var.)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Bu </a:t>
            </a:r>
            <a:r>
              <a:rPr lang="tr-TR" dirty="0" smtClean="0"/>
              <a:t>cümle paranın az ama yeterli olduğunu anlatıyor.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04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70F3E5D-88C3-437B-9A10-5C7BDACDF540}"/>
              </a:ext>
            </a:extLst>
          </p:cNvPr>
          <p:cNvSpPr txBox="1">
            <a:spLocks/>
          </p:cNvSpPr>
          <p:nvPr/>
        </p:nvSpPr>
        <p:spPr>
          <a:xfrm>
            <a:off x="107504" y="1268760"/>
            <a:ext cx="8856984" cy="83488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 smtClean="0"/>
              <a:t>AFEDERSİNİZ LÜTFEN </a:t>
            </a:r>
            <a:r>
              <a:rPr lang="tr-TR" sz="2400" dirty="0" smtClean="0">
                <a:solidFill>
                  <a:srgbClr val="FF0000"/>
                </a:solidFill>
              </a:rPr>
              <a:t>BİRAZ </a:t>
            </a:r>
            <a:r>
              <a:rPr lang="tr-TR" sz="2400" dirty="0" smtClean="0"/>
              <a:t>BANA SÜT ALABİLİRMİYİM?</a:t>
            </a:r>
            <a:endParaRPr lang="tr-TR" sz="2400" dirty="0"/>
          </a:p>
        </p:txBody>
      </p:sp>
      <p:pic>
        <p:nvPicPr>
          <p:cNvPr id="3" name="İçerik Yer Tutucusu 4">
            <a:extLst>
              <a:ext uri="{FF2B5EF4-FFF2-40B4-BE49-F238E27FC236}">
                <a16:creationId xmlns:a16="http://schemas.microsoft.com/office/drawing/2014/main" xmlns="" id="{7E90D0CC-F69B-43C7-B4E6-F356CEE71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996" y="2420888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42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8A920B5-D818-45C6-A1EC-E2C114502834}"/>
              </a:ext>
            </a:extLst>
          </p:cNvPr>
          <p:cNvSpPr txBox="1">
            <a:spLocks/>
          </p:cNvSpPr>
          <p:nvPr/>
        </p:nvSpPr>
        <p:spPr>
          <a:xfrm>
            <a:off x="-612576" y="1124744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EXAMPLES (ÖRNEKLER) </a:t>
            </a:r>
            <a:endParaRPr lang="tr-TR" b="1" dirty="0"/>
          </a:p>
        </p:txBody>
      </p:sp>
      <p:pic>
        <p:nvPicPr>
          <p:cNvPr id="4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28800"/>
            <a:ext cx="8516906" cy="33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4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>
            <a:extLst>
              <a:ext uri="{FF2B5EF4-FFF2-40B4-BE49-F238E27FC236}">
                <a16:creationId xmlns:a16="http://schemas.microsoft.com/office/drawing/2014/main" xmlns="" id="{94CEFF4E-6620-4E27-838B-E15F851C3B04}"/>
              </a:ext>
            </a:extLst>
          </p:cNvPr>
          <p:cNvSpPr txBox="1">
            <a:spLocks/>
          </p:cNvSpPr>
          <p:nvPr/>
        </p:nvSpPr>
        <p:spPr>
          <a:xfrm>
            <a:off x="755576" y="1412776"/>
            <a:ext cx="7776864" cy="482453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300" b="1" dirty="0" smtClean="0"/>
              <a:t>UNCOUNTABLE </a:t>
            </a:r>
            <a:r>
              <a:rPr lang="tr-TR" sz="2300" b="1" dirty="0" smtClean="0"/>
              <a:t>NOUNS (SAYILAMAZ İSİMLERLE)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sz="2300" b="1" dirty="0" err="1" smtClean="0">
                <a:solidFill>
                  <a:srgbClr val="800000"/>
                </a:solidFill>
              </a:rPr>
              <a:t>Some</a:t>
            </a:r>
            <a:r>
              <a:rPr lang="tr-TR" sz="2300" dirty="0" smtClean="0">
                <a:solidFill>
                  <a:srgbClr val="800000"/>
                </a:solidFill>
              </a:rPr>
              <a:t> </a:t>
            </a:r>
            <a:r>
              <a:rPr lang="tr-TR" sz="2300" dirty="0" smtClean="0"/>
              <a:t>sayılamayan isimlerle kullanıldığında "biraz" anlamına gelir ve birlikte kullanıldığı isim daima tekil çekilir. Çünkü sayılamayan isimlerin kesinlikle çoğul çekimi yoktur.</a:t>
            </a:r>
          </a:p>
          <a:p>
            <a:r>
              <a:rPr lang="tr-TR" sz="2300" i="1" dirty="0" smtClean="0"/>
              <a:t>I </a:t>
            </a:r>
            <a:r>
              <a:rPr lang="tr-TR" sz="2300" i="1" dirty="0" err="1" smtClean="0"/>
              <a:t>have</a:t>
            </a:r>
            <a:r>
              <a:rPr lang="tr-TR" sz="2300" i="1" dirty="0" smtClean="0"/>
              <a:t> </a:t>
            </a:r>
            <a:r>
              <a:rPr lang="tr-TR" sz="2300" i="1" dirty="0" err="1" smtClean="0"/>
              <a:t>some</a:t>
            </a:r>
            <a:r>
              <a:rPr lang="tr-TR" sz="2300" i="1" dirty="0" smtClean="0"/>
              <a:t> </a:t>
            </a:r>
            <a:r>
              <a:rPr lang="tr-TR" sz="2300" i="1" dirty="0" err="1" smtClean="0"/>
              <a:t>money</a:t>
            </a:r>
            <a:r>
              <a:rPr lang="tr-TR" sz="2300" i="1" dirty="0" smtClean="0"/>
              <a:t>. (Biraz param var. )</a:t>
            </a:r>
          </a:p>
          <a:p>
            <a:r>
              <a:rPr lang="tr-TR" sz="2300" i="1" dirty="0" err="1" smtClean="0"/>
              <a:t>There</a:t>
            </a:r>
            <a:r>
              <a:rPr lang="tr-TR" sz="2300" i="1" dirty="0" smtClean="0"/>
              <a:t> is </a:t>
            </a:r>
            <a:r>
              <a:rPr lang="tr-TR" sz="2300" i="1" dirty="0" err="1" smtClean="0"/>
              <a:t>some</a:t>
            </a:r>
            <a:r>
              <a:rPr lang="tr-TR" sz="2300" i="1" dirty="0" smtClean="0"/>
              <a:t> </a:t>
            </a:r>
            <a:r>
              <a:rPr lang="tr-TR" sz="2300" i="1" dirty="0" err="1" smtClean="0"/>
              <a:t>milk</a:t>
            </a:r>
            <a:r>
              <a:rPr lang="tr-TR" sz="2300" i="1" dirty="0" smtClean="0"/>
              <a:t> on </a:t>
            </a:r>
            <a:r>
              <a:rPr lang="tr-TR" sz="2300" i="1" dirty="0" err="1" smtClean="0"/>
              <a:t>the</a:t>
            </a:r>
            <a:r>
              <a:rPr lang="tr-TR" sz="2300" i="1" dirty="0" smtClean="0"/>
              <a:t> </a:t>
            </a:r>
            <a:r>
              <a:rPr lang="tr-TR" sz="2300" i="1" dirty="0" err="1" smtClean="0"/>
              <a:t>table</a:t>
            </a:r>
            <a:r>
              <a:rPr lang="tr-TR" sz="2300" i="1" dirty="0" smtClean="0"/>
              <a:t>. (Masanın üstünde biraz süt var. )</a:t>
            </a:r>
          </a:p>
          <a:p>
            <a:r>
              <a:rPr lang="tr-TR" sz="2300" i="1" dirty="0" err="1" smtClean="0"/>
              <a:t>She</a:t>
            </a:r>
            <a:r>
              <a:rPr lang="tr-TR" sz="2300" i="1" dirty="0" smtClean="0"/>
              <a:t> </a:t>
            </a:r>
            <a:r>
              <a:rPr lang="tr-TR" sz="2300" i="1" dirty="0" err="1" smtClean="0"/>
              <a:t>will</a:t>
            </a:r>
            <a:r>
              <a:rPr lang="tr-TR" sz="2300" i="1" dirty="0" smtClean="0"/>
              <a:t> buy </a:t>
            </a:r>
            <a:r>
              <a:rPr lang="tr-TR" sz="2300" i="1" dirty="0" err="1" smtClean="0"/>
              <a:t>some</a:t>
            </a:r>
            <a:r>
              <a:rPr lang="tr-TR" sz="2300" i="1" dirty="0" smtClean="0"/>
              <a:t> </a:t>
            </a:r>
            <a:r>
              <a:rPr lang="tr-TR" sz="2300" i="1" dirty="0" err="1" smtClean="0"/>
              <a:t>coffee</a:t>
            </a:r>
            <a:r>
              <a:rPr lang="tr-TR" sz="2300" i="1" dirty="0" smtClean="0"/>
              <a:t>. ( Biraz kahve alacak. 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300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tr-TR" sz="2300" b="1" dirty="0" err="1" smtClean="0">
                <a:solidFill>
                  <a:srgbClr val="800000"/>
                </a:solidFill>
              </a:rPr>
              <a:t>Some</a:t>
            </a:r>
            <a:r>
              <a:rPr lang="tr-TR" sz="2300" b="1" dirty="0" smtClean="0">
                <a:solidFill>
                  <a:srgbClr val="FF0000"/>
                </a:solidFill>
              </a:rPr>
              <a:t>, cevabının olumlu olması umulan sorularda kullanılabilir. </a:t>
            </a:r>
            <a:endParaRPr lang="tr-TR" sz="2300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tr-TR" sz="2300" b="1" dirty="0" smtClean="0">
                <a:solidFill>
                  <a:srgbClr val="FF0000"/>
                </a:solidFill>
              </a:rPr>
              <a:t>Özellikle </a:t>
            </a:r>
            <a:r>
              <a:rPr lang="tr-TR" sz="2300" b="1" dirty="0" smtClean="0">
                <a:solidFill>
                  <a:schemeClr val="tx2">
                    <a:lumMod val="50000"/>
                  </a:schemeClr>
                </a:solidFill>
              </a:rPr>
              <a:t>"</a:t>
            </a:r>
            <a:r>
              <a:rPr lang="tr-TR" sz="2300" b="1" dirty="0" err="1" smtClean="0">
                <a:solidFill>
                  <a:schemeClr val="tx2">
                    <a:lumMod val="50000"/>
                  </a:schemeClr>
                </a:solidFill>
              </a:rPr>
              <a:t>Would</a:t>
            </a:r>
            <a:r>
              <a:rPr lang="tr-TR" sz="23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2300" b="1" dirty="0" err="1" smtClean="0">
                <a:solidFill>
                  <a:schemeClr val="tx2">
                    <a:lumMod val="50000"/>
                  </a:schemeClr>
                </a:solidFill>
              </a:rPr>
              <a:t>you</a:t>
            </a:r>
            <a:r>
              <a:rPr lang="tr-TR" sz="23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2300" b="1" dirty="0" err="1" smtClean="0">
                <a:solidFill>
                  <a:schemeClr val="tx2">
                    <a:lumMod val="50000"/>
                  </a:schemeClr>
                </a:solidFill>
              </a:rPr>
              <a:t>like</a:t>
            </a:r>
            <a:r>
              <a:rPr lang="tr-TR" sz="2300" b="1" dirty="0" smtClean="0">
                <a:solidFill>
                  <a:schemeClr val="tx2">
                    <a:lumMod val="50000"/>
                  </a:schemeClr>
                </a:solidFill>
              </a:rPr>
              <a:t>..." </a:t>
            </a:r>
            <a:r>
              <a:rPr lang="tr-TR" sz="2300" b="1" dirty="0" smtClean="0">
                <a:solidFill>
                  <a:srgbClr val="FF0000"/>
                </a:solidFill>
              </a:rPr>
              <a:t>kalıbı ile birlikte sıklıkla soru cümlelerinde kullanılır. </a:t>
            </a:r>
            <a:r>
              <a:rPr lang="tr-TR" sz="2300" b="1" dirty="0" smtClean="0">
                <a:solidFill>
                  <a:srgbClr val="00B050"/>
                </a:solidFill>
              </a:rPr>
              <a:t>( Teklifte bulunduğumuz sorularda </a:t>
            </a:r>
            <a:r>
              <a:rPr lang="tr-TR" sz="2300" b="1" dirty="0" err="1" smtClean="0">
                <a:solidFill>
                  <a:srgbClr val="00B050"/>
                </a:solidFill>
              </a:rPr>
              <a:t>some</a:t>
            </a:r>
            <a:r>
              <a:rPr lang="tr-TR" sz="2300" b="1" dirty="0" smtClean="0">
                <a:solidFill>
                  <a:srgbClr val="00B050"/>
                </a:solidFill>
              </a:rPr>
              <a:t> tercih edilir. ) </a:t>
            </a:r>
            <a:endParaRPr lang="tr-TR" sz="23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Would </a:t>
            </a:r>
            <a:r>
              <a:rPr lang="en-US" sz="1800" i="1" dirty="0"/>
              <a:t>you like some like tea? ( </a:t>
            </a:r>
            <a:r>
              <a:rPr lang="en-US" sz="1800" i="1" dirty="0" err="1"/>
              <a:t>Biraz</a:t>
            </a:r>
            <a:r>
              <a:rPr lang="en-US" sz="1800" i="1" dirty="0"/>
              <a:t> </a:t>
            </a:r>
            <a:r>
              <a:rPr lang="en-US" sz="1800" i="1" dirty="0" err="1"/>
              <a:t>çay</a:t>
            </a:r>
            <a:r>
              <a:rPr lang="en-US" sz="1800" i="1" dirty="0"/>
              <a:t> </a:t>
            </a:r>
            <a:r>
              <a:rPr lang="en-US" sz="1800" i="1" dirty="0" err="1"/>
              <a:t>ister</a:t>
            </a:r>
            <a:r>
              <a:rPr lang="en-US" sz="1800" i="1" dirty="0"/>
              <a:t> </a:t>
            </a:r>
            <a:r>
              <a:rPr lang="en-US" sz="1800" i="1" dirty="0" err="1"/>
              <a:t>misiniz</a:t>
            </a:r>
            <a:r>
              <a:rPr lang="en-US" sz="1800" i="1" dirty="0"/>
              <a:t>? )</a:t>
            </a:r>
          </a:p>
          <a:p>
            <a:pPr marL="0" indent="0">
              <a:buNone/>
            </a:pPr>
            <a:r>
              <a:rPr lang="en-US" sz="1800" i="1" dirty="0"/>
              <a:t>Can you give me some money? ( </a:t>
            </a:r>
            <a:r>
              <a:rPr lang="en-US" sz="1800" i="1" dirty="0" err="1"/>
              <a:t>Bana</a:t>
            </a:r>
            <a:r>
              <a:rPr lang="en-US" sz="1800" i="1" dirty="0"/>
              <a:t> </a:t>
            </a:r>
            <a:r>
              <a:rPr lang="en-US" sz="1800" i="1" dirty="0" err="1"/>
              <a:t>biraz</a:t>
            </a:r>
            <a:r>
              <a:rPr lang="en-US" sz="1800" i="1" dirty="0"/>
              <a:t> </a:t>
            </a:r>
            <a:r>
              <a:rPr lang="en-US" sz="1800" i="1" dirty="0" err="1"/>
              <a:t>para</a:t>
            </a:r>
            <a:r>
              <a:rPr lang="en-US" sz="1800" i="1" dirty="0"/>
              <a:t> </a:t>
            </a:r>
            <a:r>
              <a:rPr lang="en-US" sz="1800" i="1" dirty="0" err="1"/>
              <a:t>verebilir</a:t>
            </a:r>
            <a:r>
              <a:rPr lang="en-US" sz="1800" i="1" dirty="0"/>
              <a:t> </a:t>
            </a:r>
            <a:r>
              <a:rPr lang="en-US" sz="1800" i="1" dirty="0" err="1"/>
              <a:t>misin</a:t>
            </a:r>
            <a:r>
              <a:rPr lang="en-US" sz="1800" i="1" dirty="0"/>
              <a:t>? 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300" b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tr-TR" sz="2300" b="1" dirty="0" smtClean="0">
                <a:solidFill>
                  <a:srgbClr val="FF0000"/>
                </a:solidFill>
              </a:rPr>
              <a:t>Diğer </a:t>
            </a:r>
            <a:r>
              <a:rPr lang="tr-TR" sz="2300" b="1" dirty="0" smtClean="0">
                <a:solidFill>
                  <a:srgbClr val="FF0000"/>
                </a:solidFill>
              </a:rPr>
              <a:t>tüm sorular için </a:t>
            </a:r>
            <a:r>
              <a:rPr lang="tr-TR" sz="2300" b="1" dirty="0" smtClean="0">
                <a:solidFill>
                  <a:schemeClr val="tx2">
                    <a:lumMod val="50000"/>
                  </a:schemeClr>
                </a:solidFill>
              </a:rPr>
              <a:t>"</a:t>
            </a:r>
            <a:r>
              <a:rPr lang="tr-TR" sz="2300" b="1" dirty="0" err="1" smtClean="0">
                <a:solidFill>
                  <a:schemeClr val="tx2">
                    <a:lumMod val="50000"/>
                  </a:schemeClr>
                </a:solidFill>
              </a:rPr>
              <a:t>any</a:t>
            </a:r>
            <a:r>
              <a:rPr lang="tr-TR" sz="2300" b="1" dirty="0" smtClean="0">
                <a:solidFill>
                  <a:schemeClr val="tx2">
                    <a:lumMod val="50000"/>
                  </a:schemeClr>
                </a:solidFill>
              </a:rPr>
              <a:t>" </a:t>
            </a:r>
            <a:r>
              <a:rPr lang="tr-TR" sz="2300" b="1" dirty="0" smtClean="0">
                <a:solidFill>
                  <a:srgbClr val="FF0000"/>
                </a:solidFill>
              </a:rPr>
              <a:t>tercih kullanılmalıdır.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3759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296C7B5-FDE8-4EFD-8421-E2E8EB6E9B8A}"/>
              </a:ext>
            </a:extLst>
          </p:cNvPr>
          <p:cNvSpPr txBox="1">
            <a:spLocks/>
          </p:cNvSpPr>
          <p:nvPr/>
        </p:nvSpPr>
        <p:spPr>
          <a:xfrm>
            <a:off x="-540568" y="98072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800" b="1" dirty="0" smtClean="0">
                <a:solidFill>
                  <a:srgbClr val="800000"/>
                </a:solidFill>
              </a:rPr>
              <a:t>ANY</a:t>
            </a:r>
            <a:endParaRPr lang="tr-TR" sz="4800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004EB80-E22C-494B-B415-521755FCA540}"/>
              </a:ext>
            </a:extLst>
          </p:cNvPr>
          <p:cNvSpPr txBox="1">
            <a:spLocks/>
          </p:cNvSpPr>
          <p:nvPr/>
        </p:nvSpPr>
        <p:spPr>
          <a:xfrm>
            <a:off x="179512" y="2090267"/>
            <a:ext cx="7808794" cy="34241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 smtClean="0">
                <a:solidFill>
                  <a:srgbClr val="800000"/>
                </a:solidFill>
              </a:rPr>
              <a:t>ANY</a:t>
            </a:r>
            <a:r>
              <a:rPr lang="tr-TR" sz="2800" b="1" dirty="0" smtClean="0"/>
              <a:t> (HİÇ)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err="1" smtClean="0">
                <a:solidFill>
                  <a:srgbClr val="800000"/>
                </a:solidFill>
              </a:rPr>
              <a:t>Any</a:t>
            </a:r>
            <a:r>
              <a:rPr lang="tr-TR" sz="2800" dirty="0" smtClean="0"/>
              <a:t> kelimesi </a:t>
            </a:r>
            <a:r>
              <a:rPr lang="tr-TR" sz="2800" b="1" dirty="0" smtClean="0">
                <a:solidFill>
                  <a:srgbClr val="800000"/>
                </a:solidFill>
              </a:rPr>
              <a:t>hiç</a:t>
            </a:r>
            <a:r>
              <a:rPr lang="tr-TR" sz="2800" dirty="0" smtClean="0"/>
              <a:t> anlamında kullanılmaktadır ve hem sayılabilen hem de sayılamayan isimlerle kullanılabilir. Sayılabilen isimlerle kullanıldığında her zaman çoğul, sayılamayan isimlerle kullanıldığında ise hep tekil olur. </a:t>
            </a:r>
            <a:r>
              <a:rPr lang="tr-TR" sz="2800" b="1" dirty="0" err="1" smtClean="0">
                <a:solidFill>
                  <a:srgbClr val="800000"/>
                </a:solidFill>
              </a:rPr>
              <a:t>Any</a:t>
            </a:r>
            <a:r>
              <a:rPr lang="tr-TR" sz="2800" dirty="0" smtClean="0"/>
              <a:t> kelimesi yalnızca olumsuz ve soru cümlelerinde kullanılır.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681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70D79AA-EC9E-41FB-A91D-507ADA5B4BF0}"/>
              </a:ext>
            </a:extLst>
          </p:cNvPr>
          <p:cNvSpPr txBox="1">
            <a:spLocks/>
          </p:cNvSpPr>
          <p:nvPr/>
        </p:nvSpPr>
        <p:spPr>
          <a:xfrm>
            <a:off x="-324544" y="908720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/>
              <a:t>EXAMPLES (ÖRNEKLER)</a:t>
            </a:r>
            <a:endParaRPr lang="tr-TR" sz="28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B5A8B9E-6D1A-4B90-8823-13AA03EE4843}"/>
              </a:ext>
            </a:extLst>
          </p:cNvPr>
          <p:cNvSpPr txBox="1">
            <a:spLocks/>
          </p:cNvSpPr>
          <p:nvPr/>
        </p:nvSpPr>
        <p:spPr>
          <a:xfrm>
            <a:off x="611560" y="1844824"/>
            <a:ext cx="7838256" cy="435133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WITH COUNTABLE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NOUNS </a:t>
            </a:r>
            <a:endParaRPr lang="tr-T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SAYILABİLİR İSİMLERLE) 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Any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smtClean="0"/>
              <a:t>sayılabilen isimlerle kullanıldığında </a:t>
            </a:r>
            <a:r>
              <a:rPr lang="tr-TR" dirty="0" smtClean="0">
                <a:solidFill>
                  <a:srgbClr val="00B050"/>
                </a:solidFill>
              </a:rPr>
              <a:t>"hiç" </a:t>
            </a:r>
            <a:r>
              <a:rPr lang="tr-TR" dirty="0" smtClean="0"/>
              <a:t>anlamına </a:t>
            </a:r>
            <a:r>
              <a:rPr lang="tr-TR" dirty="0" smtClean="0"/>
              <a:t>gelir ve birlikte kullanıldığı isim daima çoğul çekilir.</a:t>
            </a:r>
          </a:p>
          <a:p>
            <a:r>
              <a:rPr lang="en-US" dirty="0" smtClean="0"/>
              <a:t>I don't have </a:t>
            </a:r>
            <a:r>
              <a:rPr lang="en-US" b="1" dirty="0" smtClean="0"/>
              <a:t>any</a:t>
            </a:r>
            <a:r>
              <a:rPr lang="en-US" dirty="0" smtClean="0"/>
              <a:t> friends. ( </a:t>
            </a:r>
            <a:r>
              <a:rPr lang="tr-TR" b="1" dirty="0" smtClean="0"/>
              <a:t>HİÇ</a:t>
            </a:r>
            <a:r>
              <a:rPr lang="tr-TR" dirty="0" smtClean="0"/>
              <a:t> </a:t>
            </a:r>
            <a:r>
              <a:rPr lang="en-US" dirty="0" err="1" smtClean="0"/>
              <a:t>arkadaşım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. )</a:t>
            </a:r>
          </a:p>
          <a:p>
            <a:r>
              <a:rPr lang="en-US" dirty="0" smtClean="0"/>
              <a:t>There aren't </a:t>
            </a:r>
            <a:r>
              <a:rPr lang="en-US" b="1" dirty="0" smtClean="0"/>
              <a:t>any</a:t>
            </a:r>
            <a:r>
              <a:rPr lang="en-US" dirty="0" smtClean="0"/>
              <a:t> apples on the table. (</a:t>
            </a:r>
            <a:r>
              <a:rPr lang="en-US" dirty="0" err="1" smtClean="0"/>
              <a:t>Masanın</a:t>
            </a:r>
            <a:r>
              <a:rPr lang="en-US" dirty="0" smtClean="0"/>
              <a:t> </a:t>
            </a:r>
            <a:r>
              <a:rPr lang="en-US" dirty="0" err="1" smtClean="0"/>
              <a:t>üstünde</a:t>
            </a:r>
            <a:r>
              <a:rPr lang="en-US" dirty="0" smtClean="0"/>
              <a:t> </a:t>
            </a:r>
            <a:r>
              <a:rPr lang="tr-TR" b="1" dirty="0" smtClean="0"/>
              <a:t>HİÇ</a:t>
            </a:r>
            <a:r>
              <a:rPr lang="tr-TR" dirty="0" smtClean="0"/>
              <a:t> </a:t>
            </a:r>
            <a:r>
              <a:rPr lang="en-US" dirty="0" err="1" smtClean="0"/>
              <a:t>elma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. )</a:t>
            </a:r>
          </a:p>
          <a:p>
            <a:r>
              <a:rPr lang="en-US" dirty="0" smtClean="0"/>
              <a:t>There aren't </a:t>
            </a:r>
            <a:r>
              <a:rPr lang="en-US" b="1" dirty="0" smtClean="0"/>
              <a:t>any</a:t>
            </a:r>
            <a:r>
              <a:rPr lang="en-US" dirty="0" smtClean="0"/>
              <a:t> people in the class. (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tr-TR" b="1" dirty="0" smtClean="0"/>
              <a:t>HİÇ</a:t>
            </a:r>
            <a:r>
              <a:rPr lang="tr-TR" dirty="0" smtClean="0"/>
              <a:t> </a:t>
            </a:r>
            <a:r>
              <a:rPr lang="en-US" dirty="0" err="1" smtClean="0"/>
              <a:t>kimse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. )</a:t>
            </a:r>
          </a:p>
          <a:p>
            <a:endParaRPr lang="tr-T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4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>
            <a:extLst>
              <a:ext uri="{FF2B5EF4-FFF2-40B4-BE49-F238E27FC236}">
                <a16:creationId xmlns:a16="http://schemas.microsoft.com/office/drawing/2014/main" xmlns="" id="{DAD26712-C1FE-4866-9595-D0BB1F3A999B}"/>
              </a:ext>
            </a:extLst>
          </p:cNvPr>
          <p:cNvSpPr txBox="1">
            <a:spLocks/>
          </p:cNvSpPr>
          <p:nvPr/>
        </p:nvSpPr>
        <p:spPr>
          <a:xfrm>
            <a:off x="107504" y="1052736"/>
            <a:ext cx="9036496" cy="502257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 err="1" smtClean="0">
                <a:solidFill>
                  <a:srgbClr val="800000"/>
                </a:solidFill>
              </a:rPr>
              <a:t>With</a:t>
            </a:r>
            <a:r>
              <a:rPr lang="tr-TR" sz="2400" b="1" dirty="0" smtClean="0">
                <a:solidFill>
                  <a:srgbClr val="800000"/>
                </a:solidFill>
              </a:rPr>
              <a:t> </a:t>
            </a:r>
            <a:r>
              <a:rPr lang="tr-TR" sz="2400" b="1" dirty="0" err="1" smtClean="0">
                <a:solidFill>
                  <a:srgbClr val="800000"/>
                </a:solidFill>
              </a:rPr>
              <a:t>u</a:t>
            </a:r>
            <a:r>
              <a:rPr lang="tr-TR" sz="2400" b="1" dirty="0" err="1" smtClean="0">
                <a:solidFill>
                  <a:srgbClr val="800000"/>
                </a:solidFill>
              </a:rPr>
              <a:t>ncountable</a:t>
            </a:r>
            <a:r>
              <a:rPr lang="tr-TR" sz="2400" b="1" dirty="0" smtClean="0">
                <a:solidFill>
                  <a:srgbClr val="800000"/>
                </a:solidFill>
              </a:rPr>
              <a:t> </a:t>
            </a:r>
            <a:r>
              <a:rPr lang="tr-TR" sz="2400" b="1" dirty="0" err="1" smtClean="0">
                <a:solidFill>
                  <a:srgbClr val="800000"/>
                </a:solidFill>
              </a:rPr>
              <a:t>Nouns</a:t>
            </a:r>
            <a:r>
              <a:rPr lang="tr-TR" sz="2400" b="1" dirty="0" smtClean="0">
                <a:solidFill>
                  <a:srgbClr val="800000"/>
                </a:solidFill>
              </a:rPr>
              <a:t> (SAYILAMAYAN İSİMLERLE)</a:t>
            </a:r>
          </a:p>
          <a:p>
            <a:pPr marL="0" indent="0">
              <a:buNone/>
            </a:pPr>
            <a:r>
              <a:rPr lang="tr-TR" sz="2400" b="1" dirty="0" err="1" smtClean="0">
                <a:solidFill>
                  <a:srgbClr val="800000"/>
                </a:solidFill>
              </a:rPr>
              <a:t>Any</a:t>
            </a:r>
            <a:r>
              <a:rPr lang="tr-TR" sz="2400" dirty="0" smtClean="0"/>
              <a:t>, sayılamayan isimlerle kullanıldığında "</a:t>
            </a:r>
            <a:r>
              <a:rPr lang="tr-TR" sz="2400" b="1" dirty="0" smtClean="0">
                <a:solidFill>
                  <a:srgbClr val="800000"/>
                </a:solidFill>
              </a:rPr>
              <a:t>hiç</a:t>
            </a:r>
            <a:r>
              <a:rPr lang="tr-TR" sz="2400" dirty="0" smtClean="0"/>
              <a:t>" anlamına gelir ve birlikte kullanıldığı isim daima tekil çekilir. Çünkü sayılamayan isimlerin kesinlikle çoğul çekimi yoktur.</a:t>
            </a:r>
            <a:r>
              <a:rPr lang="tr-TR" sz="2400" b="1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I don't </a:t>
            </a:r>
            <a:r>
              <a:rPr lang="en-US" sz="2400" dirty="0" smtClean="0"/>
              <a:t>have any money. ( </a:t>
            </a:r>
            <a:r>
              <a:rPr lang="en-US" sz="2400" dirty="0" err="1" smtClean="0"/>
              <a:t>Hiç</a:t>
            </a:r>
            <a:r>
              <a:rPr lang="en-US" sz="2400" dirty="0" smtClean="0"/>
              <a:t> </a:t>
            </a:r>
            <a:r>
              <a:rPr lang="en-US" sz="2400" dirty="0" err="1" smtClean="0"/>
              <a:t>param</a:t>
            </a:r>
            <a:r>
              <a:rPr lang="en-US" sz="2400" dirty="0" smtClean="0"/>
              <a:t> </a:t>
            </a:r>
            <a:r>
              <a:rPr lang="en-US" sz="2400" dirty="0" err="1" smtClean="0"/>
              <a:t>yok</a:t>
            </a:r>
            <a:r>
              <a:rPr lang="en-US" sz="2400" dirty="0" smtClean="0"/>
              <a:t>. )</a:t>
            </a:r>
          </a:p>
          <a:p>
            <a:pPr marL="0" indent="0">
              <a:buNone/>
            </a:pPr>
            <a:r>
              <a:rPr lang="en-US" sz="2400" dirty="0" smtClean="0"/>
              <a:t>There isn't any milk on the table. (</a:t>
            </a:r>
            <a:r>
              <a:rPr lang="en-US" sz="2400" dirty="0" err="1" smtClean="0"/>
              <a:t>Masanın</a:t>
            </a:r>
            <a:r>
              <a:rPr lang="en-US" sz="2400" dirty="0" smtClean="0"/>
              <a:t> </a:t>
            </a:r>
            <a:r>
              <a:rPr lang="en-US" sz="2400" dirty="0" err="1" smtClean="0"/>
              <a:t>üstünde</a:t>
            </a:r>
            <a:r>
              <a:rPr lang="en-US" sz="2400" dirty="0" smtClean="0"/>
              <a:t> </a:t>
            </a:r>
            <a:r>
              <a:rPr lang="en-US" sz="2400" dirty="0" err="1" smtClean="0"/>
              <a:t>hiç</a:t>
            </a:r>
            <a:r>
              <a:rPr lang="en-US" sz="2400" dirty="0" smtClean="0"/>
              <a:t> </a:t>
            </a:r>
            <a:r>
              <a:rPr lang="en-US" sz="2400" dirty="0" err="1" smtClean="0"/>
              <a:t>süt</a:t>
            </a:r>
            <a:r>
              <a:rPr lang="en-US" sz="2400" dirty="0" smtClean="0"/>
              <a:t> </a:t>
            </a:r>
            <a:r>
              <a:rPr lang="en-US" sz="2400" dirty="0" err="1" smtClean="0"/>
              <a:t>yok</a:t>
            </a:r>
            <a:r>
              <a:rPr lang="en-US" sz="2400" dirty="0" smtClean="0"/>
              <a:t>. )</a:t>
            </a:r>
          </a:p>
          <a:p>
            <a:pPr marL="0" indent="0">
              <a:buNone/>
            </a:pPr>
            <a:r>
              <a:rPr lang="en-US" sz="2400" dirty="0" smtClean="0"/>
              <a:t>She won't buy any coffee. ( </a:t>
            </a:r>
            <a:r>
              <a:rPr lang="en-US" sz="2400" dirty="0" err="1" smtClean="0"/>
              <a:t>Hiç</a:t>
            </a:r>
            <a:r>
              <a:rPr lang="en-US" sz="2400" dirty="0" smtClean="0"/>
              <a:t> </a:t>
            </a:r>
            <a:r>
              <a:rPr lang="en-US" sz="2400" dirty="0" err="1" smtClean="0"/>
              <a:t>kahve</a:t>
            </a:r>
            <a:r>
              <a:rPr lang="en-US" sz="2400" dirty="0" smtClean="0"/>
              <a:t> </a:t>
            </a:r>
            <a:r>
              <a:rPr lang="en-US" sz="2400" dirty="0" err="1" smtClean="0"/>
              <a:t>almayacak</a:t>
            </a:r>
            <a:r>
              <a:rPr lang="en-US" sz="2400" dirty="0" smtClean="0"/>
              <a:t>. 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sz="2400" b="1" dirty="0" smtClean="0">
                <a:solidFill>
                  <a:srgbClr val="800000"/>
                </a:solidFill>
              </a:rPr>
              <a:t>   SORU CÜMLESİ</a:t>
            </a:r>
          </a:p>
          <a:p>
            <a:pPr marL="0" indent="0">
              <a:buNone/>
            </a:pPr>
            <a:r>
              <a:rPr lang="tr-TR" sz="2400" dirty="0" smtClean="0"/>
              <a:t>Do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any</a:t>
            </a:r>
            <a:r>
              <a:rPr lang="tr-TR" sz="2400" dirty="0" smtClean="0"/>
              <a:t> </a:t>
            </a:r>
            <a:r>
              <a:rPr lang="tr-TR" sz="2400" dirty="0" err="1" smtClean="0"/>
              <a:t>friends</a:t>
            </a:r>
            <a:r>
              <a:rPr lang="tr-TR" sz="2400" dirty="0" smtClean="0"/>
              <a:t>?( Hiç arkadaşın var mı? )</a:t>
            </a:r>
          </a:p>
          <a:p>
            <a:pPr marL="0" indent="0">
              <a:buNone/>
            </a:pP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any</a:t>
            </a:r>
            <a:r>
              <a:rPr lang="tr-TR" sz="2400" dirty="0" smtClean="0"/>
              <a:t> </a:t>
            </a:r>
            <a:r>
              <a:rPr lang="tr-TR" sz="2400" dirty="0" err="1" smtClean="0"/>
              <a:t>apples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table</a:t>
            </a:r>
            <a:r>
              <a:rPr lang="tr-TR" sz="2400" dirty="0" smtClean="0"/>
              <a:t>?(</a:t>
            </a:r>
            <a:r>
              <a:rPr lang="tr-TR" sz="2400" dirty="0" smtClean="0"/>
              <a:t>Masanın üstünde hiç elma var mı? )</a:t>
            </a:r>
          </a:p>
          <a:p>
            <a:pPr marL="0" indent="0">
              <a:buNone/>
            </a:pPr>
            <a:r>
              <a:rPr lang="tr-TR" sz="2400" dirty="0" smtClean="0"/>
              <a:t>Do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any</a:t>
            </a:r>
            <a:r>
              <a:rPr lang="tr-TR" sz="2400" dirty="0" smtClean="0"/>
              <a:t> </a:t>
            </a:r>
            <a:r>
              <a:rPr lang="tr-TR" sz="2400" dirty="0" err="1" smtClean="0"/>
              <a:t>money</a:t>
            </a:r>
            <a:r>
              <a:rPr lang="tr-TR" sz="2400" dirty="0" smtClean="0"/>
              <a:t>? ( Hiç paran var mı? )</a:t>
            </a:r>
          </a:p>
          <a:p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49782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995</Words>
  <Application>Microsoft Macintosh PowerPoint</Application>
  <PresentationFormat>On-screen Show (4:3)</PresentationFormat>
  <Paragraphs>186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Ofis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Quanfiters-miktar belirleyiciler</dc:title>
  <dc:creator>111</dc:creator>
  <cp:lastModifiedBy>Muhammet</cp:lastModifiedBy>
  <cp:revision>30</cp:revision>
  <dcterms:created xsi:type="dcterms:W3CDTF">2020-01-12T21:59:54Z</dcterms:created>
  <dcterms:modified xsi:type="dcterms:W3CDTF">2020-03-17T21:24:54Z</dcterms:modified>
</cp:coreProperties>
</file>