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9" r:id="rId11"/>
    <p:sldId id="290" r:id="rId12"/>
    <p:sldId id="291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0" d="100"/>
          <a:sy n="80" d="100"/>
        </p:scale>
        <p:origin x="-17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48751-FE7F-431C-BCBE-6EF0F0E09A77}" type="datetimeFigureOut">
              <a:rPr lang="tr-TR" smtClean="0"/>
              <a:t>25/03/20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91283-C46B-4525-9F35-FB7D6AF77B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76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DBFD-32F6-4984-9113-9AC5B7D24CFB}" type="datetime1">
              <a:rPr lang="tr-TR" smtClean="0"/>
              <a:t>25/03/20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98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4A80-C4DC-4067-B202-E747CD7F0601}" type="datetime1">
              <a:rPr lang="tr-TR" smtClean="0"/>
              <a:t>25/03/20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43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67E9-CD01-4040-B648-C6016EFE0CF0}" type="datetime1">
              <a:rPr lang="tr-TR" smtClean="0"/>
              <a:t>25/03/20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5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BA4F-CA21-42FF-B5DB-4B076935E97F}" type="datetime1">
              <a:rPr lang="tr-TR" smtClean="0"/>
              <a:t>25/03/20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720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42C9-D7DE-4E09-8557-B1D3A422DEEC}" type="datetime1">
              <a:rPr lang="tr-TR" smtClean="0"/>
              <a:t>25/03/20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27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680-A23E-477A-829A-0BA4F2FD371A}" type="datetime1">
              <a:rPr lang="tr-TR" smtClean="0"/>
              <a:t>25/03/20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93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77-8CEA-418B-985F-08346B348F84}" type="datetime1">
              <a:rPr lang="tr-TR" smtClean="0"/>
              <a:t>25/03/20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67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76993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E187-51A8-4DAE-B92B-3D35EC73BE87}" type="datetime1">
              <a:rPr lang="tr-TR" smtClean="0"/>
              <a:t>25/03/20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9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DDEF-40C7-4FD0-ACCB-54A650F31EBB}" type="datetime1">
              <a:rPr lang="tr-TR" smtClean="0"/>
              <a:t>25/03/20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85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0D81-74D9-44D9-8F34-9D3369E43619}" type="datetime1">
              <a:rPr lang="tr-TR" smtClean="0"/>
              <a:t>25/03/20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86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0EA-AE78-4E13-AF03-9D4B560B781D}" type="datetime1">
              <a:rPr lang="tr-TR" smtClean="0"/>
              <a:t>25/03/20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nimethoca.com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03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tmp"/><Relationship Id="rId16" Type="http://schemas.openxmlformats.org/officeDocument/2006/relationships/image" Target="../media/image4.tm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07C64-472B-4351-9080-D723FC189021}" type="datetime1">
              <a:rPr lang="tr-TR" smtClean="0"/>
              <a:t>25/03/20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nimethoca.com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4896"/>
            <a:ext cx="887760" cy="88776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44" y="302394"/>
            <a:ext cx="174942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Resim 8" descr="Ekran Kırpma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109" y="6508678"/>
            <a:ext cx="1695687" cy="342948"/>
          </a:xfrm>
          <a:prstGeom prst="rect">
            <a:avLst/>
          </a:prstGeom>
        </p:spPr>
      </p:pic>
      <p:pic>
        <p:nvPicPr>
          <p:cNvPr id="2" name="Resim 1" descr="Ekran Kırpma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489410"/>
            <a:ext cx="8856984" cy="8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65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-252536" y="2132856"/>
            <a:ext cx="8825658" cy="26776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rgbClr val="FF0000"/>
                </a:solidFill>
              </a:rPr>
              <a:t>Reported</a:t>
            </a:r>
            <a:r>
              <a:rPr lang="tr-TR" dirty="0" smtClean="0">
                <a:solidFill>
                  <a:srgbClr val="FF0000"/>
                </a:solidFill>
              </a:rPr>
              <a:t> Speech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339752" y="2924944"/>
            <a:ext cx="640871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3200" b="1" dirty="0" smtClean="0">
              <a:solidFill>
                <a:srgbClr val="000090"/>
              </a:solidFill>
            </a:endParaRPr>
          </a:p>
          <a:p>
            <a:r>
              <a:rPr lang="tr-TR" sz="3200" b="1" dirty="0" smtClean="0">
                <a:solidFill>
                  <a:srgbClr val="000090"/>
                </a:solidFill>
              </a:rPr>
              <a:t>INDIRECT  Speech</a:t>
            </a:r>
          </a:p>
          <a:p>
            <a:endParaRPr lang="tr-TR" sz="3200" dirty="0">
              <a:solidFill>
                <a:srgbClr val="FF0000"/>
              </a:solidFill>
            </a:endParaRPr>
          </a:p>
          <a:p>
            <a:r>
              <a:rPr lang="tr-TR" sz="3200" b="1" dirty="0" smtClean="0">
                <a:solidFill>
                  <a:srgbClr val="800000"/>
                </a:solidFill>
              </a:rPr>
              <a:t>DOLAYLI ANLATIM</a:t>
            </a:r>
            <a:endParaRPr lang="tr-TR" sz="3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98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93" y="1196752"/>
            <a:ext cx="8949704" cy="963251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3" name="İçerik Yer Tutucusu 2"/>
          <p:cNvSpPr txBox="1">
            <a:spLocks/>
          </p:cNvSpPr>
          <p:nvPr/>
        </p:nvSpPr>
        <p:spPr>
          <a:xfrm>
            <a:off x="249815" y="2636912"/>
            <a:ext cx="8825659" cy="34163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mtClean="0"/>
              <a:t> Zamirler, bazı sıfatlar (özellikle possessive), vakit ve yer belirten kelimeler bazı durumlarda değişmelidir. Bu değişiklikleri tamamen mantığa uygun olarak yapacağız.</a:t>
            </a:r>
          </a:p>
          <a:p>
            <a:r>
              <a:rPr lang="tr-TR" smtClean="0"/>
              <a:t>Tense değişebilir. Yani aktarılan cümlenin tense'i de 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926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0"/>
          <p:cNvSpPr txBox="1">
            <a:spLocks/>
          </p:cNvSpPr>
          <p:nvPr/>
        </p:nvSpPr>
        <p:spPr>
          <a:xfrm>
            <a:off x="1" y="1700808"/>
            <a:ext cx="9144000" cy="473675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 </a:t>
            </a:r>
            <a:r>
              <a:rPr lang="tr-TR" sz="4000" dirty="0" smtClean="0"/>
              <a:t>Pelin</a:t>
            </a:r>
            <a:r>
              <a:rPr lang="en-US" sz="4000" dirty="0" smtClean="0"/>
              <a:t> </a:t>
            </a:r>
            <a:r>
              <a:rPr lang="en-US" sz="4000" dirty="0"/>
              <a:t>: I always get up at </a:t>
            </a:r>
            <a:r>
              <a:rPr lang="tr-TR" sz="4000" dirty="0" smtClean="0"/>
              <a:t>8</a:t>
            </a:r>
            <a:r>
              <a:rPr lang="en-US" sz="4000" dirty="0" smtClean="0"/>
              <a:t>:30</a:t>
            </a:r>
            <a:r>
              <a:rPr lang="en-US" sz="4000" dirty="0"/>
              <a:t>.</a:t>
            </a:r>
          </a:p>
          <a:p>
            <a:pPr marL="0" indent="0">
              <a:buNone/>
            </a:pPr>
            <a:endParaRPr lang="en-US" sz="4000" dirty="0"/>
          </a:p>
          <a:p>
            <a:endParaRPr lang="en-US" sz="4000" dirty="0"/>
          </a:p>
          <a:p>
            <a:r>
              <a:rPr lang="tr-TR" sz="4000" dirty="0" smtClean="0"/>
              <a:t>Pelin</a:t>
            </a:r>
            <a:r>
              <a:rPr lang="en-US" sz="4000" dirty="0" smtClean="0"/>
              <a:t> </a:t>
            </a:r>
            <a:r>
              <a:rPr lang="en-US" sz="4000" dirty="0"/>
              <a:t>says that she always gets up at </a:t>
            </a:r>
            <a:r>
              <a:rPr lang="tr-TR" sz="4000" dirty="0" smtClean="0"/>
              <a:t>8</a:t>
            </a:r>
            <a:r>
              <a:rPr lang="en-US" sz="4000" dirty="0" smtClean="0"/>
              <a:t>:30</a:t>
            </a:r>
            <a:endParaRPr lang="tr-TR" sz="4000" dirty="0" smtClean="0"/>
          </a:p>
        </p:txBody>
      </p:sp>
    </p:spTree>
    <p:extLst>
      <p:ext uri="{BB962C8B-B14F-4D97-AF65-F5344CB8AC3E}">
        <p14:creationId xmlns:p14="http://schemas.microsoft.com/office/powerpoint/2010/main" val="1970032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0" y="1340768"/>
            <a:ext cx="8761413" cy="7069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 smtClean="0">
                <a:solidFill>
                  <a:srgbClr val="FF0000"/>
                </a:solidFill>
              </a:rPr>
              <a:t>Zaman değişikliğine gerek olmayan durumlar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1" y="2420888"/>
            <a:ext cx="9144000" cy="34163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Aktarılan cümle eğer içinde bulunulan anda da hâlâ geçerli ise, zaman değişikliği yapılmasa da olur:</a:t>
            </a:r>
          </a:p>
          <a:p>
            <a:endParaRPr lang="tr-TR" dirty="0" smtClean="0"/>
          </a:p>
          <a:p>
            <a:r>
              <a:rPr lang="en-US" sz="3000" dirty="0" smtClean="0"/>
              <a:t>Philip said ‘I </a:t>
            </a:r>
            <a:r>
              <a:rPr lang="en-US" sz="3000" dirty="0" smtClean="0">
                <a:solidFill>
                  <a:srgbClr val="FF0000"/>
                </a:solidFill>
              </a:rPr>
              <a:t>live</a:t>
            </a:r>
            <a:r>
              <a:rPr lang="en-US" sz="3000" dirty="0" smtClean="0"/>
              <a:t> in London</a:t>
            </a:r>
            <a:r>
              <a:rPr lang="tr-TR" sz="3000" dirty="0" smtClean="0"/>
              <a:t>’ = </a:t>
            </a:r>
            <a:endParaRPr lang="tr-TR" sz="3000" dirty="0" smtClean="0"/>
          </a:p>
          <a:p>
            <a:r>
              <a:rPr lang="tr-TR" sz="3000" dirty="0" smtClean="0"/>
              <a:t>Philip </a:t>
            </a:r>
            <a:r>
              <a:rPr lang="tr-TR" sz="3000" dirty="0" err="1" smtClean="0"/>
              <a:t>said</a:t>
            </a:r>
            <a:r>
              <a:rPr lang="tr-TR" sz="3000" dirty="0" smtClean="0"/>
              <a:t> (</a:t>
            </a:r>
            <a:r>
              <a:rPr lang="tr-TR" sz="3000" dirty="0" err="1" smtClean="0"/>
              <a:t>that</a:t>
            </a:r>
            <a:r>
              <a:rPr lang="tr-TR" sz="3000" dirty="0" smtClean="0"/>
              <a:t>) he </a:t>
            </a:r>
            <a:r>
              <a:rPr lang="tr-TR" sz="3000" dirty="0" err="1" smtClean="0">
                <a:solidFill>
                  <a:srgbClr val="FF0000"/>
                </a:solidFill>
              </a:rPr>
              <a:t>lives</a:t>
            </a:r>
            <a:r>
              <a:rPr lang="tr-TR" sz="3000" dirty="0" smtClean="0"/>
              <a:t> in </a:t>
            </a:r>
            <a:r>
              <a:rPr lang="tr-TR" sz="3000" dirty="0" err="1" smtClean="0"/>
              <a:t>London</a:t>
            </a:r>
            <a:r>
              <a:rPr lang="tr-TR" sz="3000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Philip, Londra’da yaşadığını söyledi.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0798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251520" y="1124744"/>
            <a:ext cx="8761413" cy="7069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 smtClean="0">
                <a:solidFill>
                  <a:srgbClr val="FF0000"/>
                </a:solidFill>
              </a:rPr>
              <a:t>Koşul cümleciklerinin (</a:t>
            </a:r>
            <a:r>
              <a:rPr lang="tr-TR" sz="2400" dirty="0" err="1" smtClean="0">
                <a:solidFill>
                  <a:srgbClr val="FF0000"/>
                </a:solidFill>
              </a:rPr>
              <a:t>if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clauses</a:t>
            </a:r>
            <a:r>
              <a:rPr lang="tr-TR" sz="2400" dirty="0" smtClean="0">
                <a:solidFill>
                  <a:srgbClr val="FF0000"/>
                </a:solidFill>
              </a:rPr>
              <a:t>) 2. ve 3. türleri , zaman değişikliğine uğramazlar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539552" y="2492896"/>
            <a:ext cx="11821297" cy="34163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/>
              <a:t>He said ‘If I were rich, I would buy that car.’ </a:t>
            </a:r>
            <a:endParaRPr lang="tr-TR" sz="2800" smtClean="0"/>
          </a:p>
          <a:p>
            <a:endParaRPr lang="tr-TR" sz="2800" smtClean="0"/>
          </a:p>
          <a:p>
            <a:r>
              <a:rPr lang="en-US" sz="2800" smtClean="0"/>
              <a:t>He said that if he were rich he would buy that car.</a:t>
            </a:r>
            <a:endParaRPr lang="tr-TR" sz="2800" smtClean="0"/>
          </a:p>
          <a:p>
            <a:endParaRPr lang="tr-TR" sz="280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800" smtClean="0"/>
          </a:p>
          <a:p>
            <a:r>
              <a:rPr lang="en-US" sz="2800" smtClean="0"/>
              <a:t>Zengin olsa o arabayı alacağını söyledi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850862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107504" y="1124744"/>
            <a:ext cx="8761413" cy="7069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 err="1" smtClean="0">
                <a:solidFill>
                  <a:srgbClr val="000090"/>
                </a:solidFill>
              </a:rPr>
              <a:t>The</a:t>
            </a:r>
            <a:r>
              <a:rPr lang="tr-TR" sz="2400" dirty="0" smtClean="0">
                <a:solidFill>
                  <a:srgbClr val="000090"/>
                </a:solidFill>
              </a:rPr>
              <a:t> </a:t>
            </a:r>
            <a:r>
              <a:rPr lang="tr-TR" sz="2400" dirty="0" err="1" smtClean="0">
                <a:solidFill>
                  <a:srgbClr val="000090"/>
                </a:solidFill>
              </a:rPr>
              <a:t>simple</a:t>
            </a:r>
            <a:r>
              <a:rPr lang="tr-TR" sz="2400" dirty="0" smtClean="0">
                <a:solidFill>
                  <a:srgbClr val="000090"/>
                </a:solidFill>
              </a:rPr>
              <a:t> </a:t>
            </a:r>
            <a:r>
              <a:rPr lang="tr-TR" sz="2400" dirty="0" err="1" smtClean="0">
                <a:solidFill>
                  <a:srgbClr val="000090"/>
                </a:solidFill>
              </a:rPr>
              <a:t>past</a:t>
            </a:r>
            <a:r>
              <a:rPr lang="tr-TR" sz="2400" dirty="0" smtClean="0">
                <a:solidFill>
                  <a:srgbClr val="000090"/>
                </a:solidFill>
              </a:rPr>
              <a:t> tense </a:t>
            </a:r>
            <a:r>
              <a:rPr lang="tr-TR" sz="2400" dirty="0" smtClean="0">
                <a:solidFill>
                  <a:srgbClr val="FF0000"/>
                </a:solidFill>
              </a:rPr>
              <a:t>ile anlatılan, özellikle tarihte yaşanmış olaylar, dolaylı anlatımda zaman değişikliğine uğramazlar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271849" y="2727067"/>
            <a:ext cx="11524735" cy="39043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He said ‘Atatürk was born in 1881.’</a:t>
            </a:r>
            <a:endParaRPr lang="tr-TR" sz="2400" smtClean="0"/>
          </a:p>
          <a:p>
            <a:endParaRPr lang="tr-TR" sz="2400" smtClean="0"/>
          </a:p>
          <a:p>
            <a:r>
              <a:rPr lang="en-US" sz="2400" smtClean="0"/>
              <a:t>He said (that) Atatürk was born in 1881.</a:t>
            </a:r>
            <a:endParaRPr lang="tr-TR" sz="2400" smtClean="0"/>
          </a:p>
          <a:p>
            <a:endParaRPr lang="tr-TR" sz="240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400" smtClean="0"/>
          </a:p>
          <a:p>
            <a:r>
              <a:rPr lang="en-US" sz="2400" smtClean="0"/>
              <a:t>Atatürk’ün 1881’de doğduğunu söyledi.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788990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251520" y="1268760"/>
            <a:ext cx="8761413" cy="7069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 smtClean="0">
                <a:solidFill>
                  <a:srgbClr val="FF0000"/>
                </a:solidFill>
              </a:rPr>
              <a:t>Atasözleri, ünlü kişilere ait özdeyişler ya da değişmeyen gerçekler zaman değişikliğine uğramazlar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304800" y="2603500"/>
            <a:ext cx="11607114" cy="34163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 scientist said ‘Man cannot live without water.’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en-US" sz="2400" dirty="0" smtClean="0"/>
              <a:t>The scientist said (that) man cannot live without water.</a:t>
            </a:r>
            <a:endParaRPr lang="tr-TR" sz="2400" dirty="0" smtClean="0"/>
          </a:p>
          <a:p>
            <a:endParaRPr lang="tr-TR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Bilimadamı</a:t>
            </a:r>
            <a:r>
              <a:rPr lang="en-US" sz="2400" dirty="0" smtClean="0"/>
              <a:t>, </a:t>
            </a:r>
            <a:r>
              <a:rPr lang="en-US" sz="2400" dirty="0" err="1" smtClean="0"/>
              <a:t>insanoğlunun</a:t>
            </a:r>
            <a:r>
              <a:rPr lang="en-US" sz="2400" dirty="0" smtClean="0"/>
              <a:t> </a:t>
            </a:r>
            <a:r>
              <a:rPr lang="en-US" sz="2400" dirty="0" err="1" smtClean="0"/>
              <a:t>susuz</a:t>
            </a:r>
            <a:r>
              <a:rPr lang="en-US" sz="2400" dirty="0" smtClean="0"/>
              <a:t> </a:t>
            </a:r>
            <a:r>
              <a:rPr lang="en-US" sz="2400" dirty="0" err="1" smtClean="0"/>
              <a:t>yaşayamayacağını</a:t>
            </a:r>
            <a:r>
              <a:rPr lang="en-US" sz="2400" dirty="0" smtClean="0"/>
              <a:t> </a:t>
            </a:r>
            <a:r>
              <a:rPr lang="en-US" sz="2400" dirty="0" err="1" smtClean="0"/>
              <a:t>söyledi</a:t>
            </a:r>
            <a:r>
              <a:rPr lang="en-US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10578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251520" y="1052736"/>
            <a:ext cx="8761413" cy="7069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000" dirty="0" err="1" smtClean="0">
                <a:solidFill>
                  <a:srgbClr val="000090"/>
                </a:solidFill>
              </a:rPr>
              <a:t>The</a:t>
            </a:r>
            <a:r>
              <a:rPr lang="tr-TR" sz="2000" dirty="0" smtClean="0">
                <a:solidFill>
                  <a:srgbClr val="000090"/>
                </a:solidFill>
              </a:rPr>
              <a:t> </a:t>
            </a:r>
            <a:r>
              <a:rPr lang="tr-TR" sz="2000" dirty="0" err="1" smtClean="0">
                <a:solidFill>
                  <a:srgbClr val="000090"/>
                </a:solidFill>
              </a:rPr>
              <a:t>simple</a:t>
            </a:r>
            <a:r>
              <a:rPr lang="tr-TR" sz="2000" dirty="0" smtClean="0">
                <a:solidFill>
                  <a:srgbClr val="000090"/>
                </a:solidFill>
              </a:rPr>
              <a:t> </a:t>
            </a:r>
            <a:r>
              <a:rPr lang="tr-TR" sz="2000" dirty="0" err="1" smtClean="0">
                <a:solidFill>
                  <a:srgbClr val="000090"/>
                </a:solidFill>
              </a:rPr>
              <a:t>past</a:t>
            </a:r>
            <a:r>
              <a:rPr lang="tr-TR" sz="2000" dirty="0" smtClean="0">
                <a:solidFill>
                  <a:srgbClr val="000090"/>
                </a:solidFill>
              </a:rPr>
              <a:t> tense </a:t>
            </a:r>
            <a:r>
              <a:rPr lang="tr-TR" sz="2000" dirty="0" smtClean="0">
                <a:solidFill>
                  <a:srgbClr val="FF0000"/>
                </a:solidFill>
              </a:rPr>
              <a:t>ve </a:t>
            </a:r>
            <a:r>
              <a:rPr lang="tr-TR" sz="2000" dirty="0" err="1" smtClean="0">
                <a:solidFill>
                  <a:srgbClr val="000090"/>
                </a:solidFill>
              </a:rPr>
              <a:t>the</a:t>
            </a:r>
            <a:r>
              <a:rPr lang="tr-TR" sz="2000" dirty="0" smtClean="0">
                <a:solidFill>
                  <a:srgbClr val="000090"/>
                </a:solidFill>
              </a:rPr>
              <a:t> </a:t>
            </a:r>
            <a:r>
              <a:rPr lang="tr-TR" sz="2000" dirty="0" err="1" smtClean="0">
                <a:solidFill>
                  <a:srgbClr val="000090"/>
                </a:solidFill>
              </a:rPr>
              <a:t>past</a:t>
            </a:r>
            <a:r>
              <a:rPr lang="tr-TR" sz="2000" dirty="0" smtClean="0">
                <a:solidFill>
                  <a:srgbClr val="000090"/>
                </a:solidFill>
              </a:rPr>
              <a:t> </a:t>
            </a:r>
            <a:r>
              <a:rPr lang="tr-TR" sz="2000" dirty="0" err="1" smtClean="0">
                <a:solidFill>
                  <a:srgbClr val="000090"/>
                </a:solidFill>
              </a:rPr>
              <a:t>continuous</a:t>
            </a:r>
            <a:r>
              <a:rPr lang="tr-TR" sz="2000" dirty="0" smtClean="0">
                <a:solidFill>
                  <a:srgbClr val="000090"/>
                </a:solidFill>
              </a:rPr>
              <a:t> tense</a:t>
            </a:r>
            <a:r>
              <a:rPr lang="tr-TR" sz="2000" dirty="0" smtClean="0">
                <a:solidFill>
                  <a:srgbClr val="FF0000"/>
                </a:solidFill>
              </a:rPr>
              <a:t> ile kurulmuş cümlelerde eğer </a:t>
            </a:r>
            <a:r>
              <a:rPr lang="tr-TR" sz="2000" dirty="0" err="1" smtClean="0">
                <a:solidFill>
                  <a:srgbClr val="000090"/>
                </a:solidFill>
              </a:rPr>
              <a:t>when</a:t>
            </a:r>
            <a:r>
              <a:rPr lang="tr-TR" sz="2000" dirty="0" smtClean="0">
                <a:solidFill>
                  <a:srgbClr val="00009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ya da </a:t>
            </a:r>
            <a:r>
              <a:rPr lang="tr-TR" sz="2000" dirty="0" err="1" smtClean="0">
                <a:solidFill>
                  <a:srgbClr val="000090"/>
                </a:solidFill>
              </a:rPr>
              <a:t>while</a:t>
            </a:r>
            <a:r>
              <a:rPr lang="tr-TR" sz="2000" dirty="0" smtClean="0">
                <a:solidFill>
                  <a:srgbClr val="000090"/>
                </a:solidFill>
              </a:rPr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ile bağlanmış cümlecikler varsa, bu cümleler zaman değişikliğine uğramazlar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467544" y="2492896"/>
            <a:ext cx="8825659" cy="34163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He said ‘I was having breakfast when you phoned me.’ </a:t>
            </a:r>
            <a:endParaRPr lang="tr-TR" sz="2400" smtClean="0"/>
          </a:p>
          <a:p>
            <a:endParaRPr lang="tr-TR" sz="2400" smtClean="0"/>
          </a:p>
          <a:p>
            <a:r>
              <a:rPr lang="en-US" sz="2400" smtClean="0"/>
              <a:t>He said that he was having breakfast when I phoned him.</a:t>
            </a:r>
            <a:endParaRPr lang="tr-TR" sz="2400" smtClean="0"/>
          </a:p>
          <a:p>
            <a:endParaRPr lang="tr-TR" sz="2400" smtClean="0"/>
          </a:p>
          <a:p>
            <a:endParaRPr lang="en-US" sz="2400" smtClean="0"/>
          </a:p>
          <a:p>
            <a:r>
              <a:rPr lang="en-US" sz="2400" smtClean="0"/>
              <a:t>Ona telefon ettiğimde kahvaltı ettiğini söyledi.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11609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0" y="1052736"/>
            <a:ext cx="8761413" cy="7069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dirty="0" smtClean="0">
                <a:solidFill>
                  <a:srgbClr val="FF0000"/>
                </a:solidFill>
              </a:rPr>
              <a:t>say/</a:t>
            </a:r>
            <a:r>
              <a:rPr lang="tr-TR" sz="3200" dirty="0" err="1" smtClean="0">
                <a:solidFill>
                  <a:srgbClr val="FF0000"/>
                </a:solidFill>
              </a:rPr>
              <a:t>tell</a:t>
            </a:r>
            <a:r>
              <a:rPr lang="tr-TR" sz="3200" dirty="0" smtClean="0">
                <a:solidFill>
                  <a:srgbClr val="FF0000"/>
                </a:solidFill>
              </a:rPr>
              <a:t> fiillerinin kullanımı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107504" y="2204864"/>
            <a:ext cx="9036496" cy="402795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/>
              <a:t>Dolaylı anlatımda en sık kullanılan iki fiil </a:t>
            </a:r>
            <a:r>
              <a:rPr lang="tr-TR" sz="2000" b="1" dirty="0" smtClean="0">
                <a:solidFill>
                  <a:srgbClr val="000090"/>
                </a:solidFill>
              </a:rPr>
              <a:t>say</a:t>
            </a:r>
            <a:r>
              <a:rPr lang="tr-TR" sz="2000" dirty="0" smtClean="0"/>
              <a:t> ve </a:t>
            </a:r>
            <a:r>
              <a:rPr lang="tr-TR" sz="2000" b="1" dirty="0" err="1" smtClean="0">
                <a:solidFill>
                  <a:srgbClr val="000090"/>
                </a:solidFill>
              </a:rPr>
              <a:t>tell</a:t>
            </a:r>
            <a:r>
              <a:rPr lang="tr-TR" sz="2000" dirty="0" smtClean="0">
                <a:solidFill>
                  <a:srgbClr val="000090"/>
                </a:solidFill>
              </a:rPr>
              <a:t> </a:t>
            </a:r>
            <a:r>
              <a:rPr lang="tr-TR" sz="2000" dirty="0" smtClean="0"/>
              <a:t>fiilleridir. Eğer konuştuğumuz </a:t>
            </a:r>
            <a:r>
              <a:rPr lang="tr-TR" sz="2000" dirty="0" smtClean="0"/>
              <a:t>kişiyi cümlede </a:t>
            </a:r>
            <a:r>
              <a:rPr lang="tr-TR" sz="2000" dirty="0" smtClean="0"/>
              <a:t>belirtiyorsak </a:t>
            </a:r>
            <a:r>
              <a:rPr lang="tr-TR" sz="2000" b="1" dirty="0" err="1" smtClean="0">
                <a:solidFill>
                  <a:srgbClr val="000090"/>
                </a:solidFill>
              </a:rPr>
              <a:t>tell</a:t>
            </a:r>
            <a:r>
              <a:rPr lang="tr-TR" sz="2000" dirty="0" smtClean="0"/>
              <a:t>, belirtmiyorsak </a:t>
            </a:r>
            <a:r>
              <a:rPr lang="tr-TR" sz="2000" b="1" dirty="0" smtClean="0">
                <a:solidFill>
                  <a:srgbClr val="000090"/>
                </a:solidFill>
              </a:rPr>
              <a:t>say</a:t>
            </a:r>
            <a:r>
              <a:rPr lang="tr-TR" sz="2000" dirty="0" smtClean="0"/>
              <a:t> kullanılır:</a:t>
            </a:r>
          </a:p>
          <a:p>
            <a:endParaRPr lang="tr-TR" sz="2000" dirty="0" smtClean="0"/>
          </a:p>
          <a:p>
            <a:r>
              <a:rPr lang="en-US" sz="2000" i="1" dirty="0" smtClean="0"/>
              <a:t>He told </a:t>
            </a:r>
            <a:r>
              <a:rPr lang="en-US" sz="2000" i="1" dirty="0" smtClean="0">
                <a:solidFill>
                  <a:srgbClr val="FF0000"/>
                </a:solidFill>
              </a:rPr>
              <a:t>me</a:t>
            </a:r>
            <a:r>
              <a:rPr lang="en-US" sz="2000" i="1" dirty="0" smtClean="0"/>
              <a:t> that he would come soon.</a:t>
            </a:r>
            <a:endParaRPr lang="tr-TR" sz="2000" i="1" dirty="0" smtClean="0"/>
          </a:p>
          <a:p>
            <a:endParaRPr lang="en-US" sz="2000" i="1" dirty="0" smtClean="0"/>
          </a:p>
          <a:p>
            <a:r>
              <a:rPr lang="en-US" sz="2000" i="1" dirty="0" err="1" smtClean="0">
                <a:solidFill>
                  <a:srgbClr val="FF0000"/>
                </a:solidFill>
              </a:rPr>
              <a:t>Yakında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geleceğini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bana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söyledi</a:t>
            </a:r>
            <a:r>
              <a:rPr lang="en-US" sz="2000" i="1" dirty="0" smtClean="0">
                <a:solidFill>
                  <a:srgbClr val="FF0000"/>
                </a:solidFill>
              </a:rPr>
              <a:t>.</a:t>
            </a:r>
            <a:endParaRPr lang="tr-TR" sz="2000" i="1" dirty="0" smtClean="0">
              <a:solidFill>
                <a:srgbClr val="FF0000"/>
              </a:solidFill>
            </a:endParaRPr>
          </a:p>
          <a:p>
            <a:endParaRPr lang="tr-TR" sz="2000" i="1" dirty="0" smtClean="0"/>
          </a:p>
          <a:p>
            <a:r>
              <a:rPr lang="en-US" sz="2000" dirty="0" smtClean="0"/>
              <a:t>He said that he would come soon.</a:t>
            </a:r>
            <a:endParaRPr lang="tr-TR" sz="2000" dirty="0" smtClean="0"/>
          </a:p>
          <a:p>
            <a:endParaRPr lang="en-US" sz="2000" dirty="0" smtClean="0"/>
          </a:p>
          <a:p>
            <a:r>
              <a:rPr lang="en-US" sz="2000" dirty="0" err="1" smtClean="0">
                <a:solidFill>
                  <a:srgbClr val="FF0000"/>
                </a:solidFill>
              </a:rPr>
              <a:t>Yakında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geleceğini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söyledi</a:t>
            </a:r>
            <a:r>
              <a:rPr lang="tr-TR" sz="2000" dirty="0" smtClean="0">
                <a:solidFill>
                  <a:srgbClr val="FF0000"/>
                </a:solidFill>
              </a:rPr>
              <a:t>.</a:t>
            </a:r>
            <a:endParaRPr lang="tr-T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21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179512" y="1556792"/>
            <a:ext cx="8761413" cy="7069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 smtClean="0">
                <a:solidFill>
                  <a:srgbClr val="000090"/>
                </a:solidFill>
              </a:rPr>
              <a:t>Say</a:t>
            </a:r>
            <a:r>
              <a:rPr lang="tr-TR" sz="2400" dirty="0" smtClean="0">
                <a:solidFill>
                  <a:srgbClr val="000090"/>
                </a:solidFill>
              </a:rPr>
              <a:t> </a:t>
            </a:r>
            <a:r>
              <a:rPr lang="tr-TR" sz="2400" dirty="0" smtClean="0">
                <a:solidFill>
                  <a:srgbClr val="FF0000"/>
                </a:solidFill>
              </a:rPr>
              <a:t>fiili, cümlede </a:t>
            </a:r>
            <a:r>
              <a:rPr lang="tr-TR" sz="2400" b="1" dirty="0" smtClean="0">
                <a:solidFill>
                  <a:srgbClr val="000090"/>
                </a:solidFill>
              </a:rPr>
              <a:t>kişi belirtilince </a:t>
            </a:r>
            <a:r>
              <a:rPr lang="tr-TR" sz="2400" dirty="0" smtClean="0">
                <a:solidFill>
                  <a:srgbClr val="FF0000"/>
                </a:solidFill>
              </a:rPr>
              <a:t>kullanılabilir. Ancak bu durumda </a:t>
            </a:r>
            <a:r>
              <a:rPr lang="tr-TR" sz="2400" dirty="0" err="1" smtClean="0">
                <a:solidFill>
                  <a:srgbClr val="FF0000"/>
                </a:solidFill>
              </a:rPr>
              <a:t>to</a:t>
            </a:r>
            <a:r>
              <a:rPr lang="tr-TR" sz="2400" dirty="0" smtClean="0">
                <a:solidFill>
                  <a:srgbClr val="FF0000"/>
                </a:solidFill>
              </a:rPr>
              <a:t> almalıdır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611560" y="2636912"/>
            <a:ext cx="8825659" cy="34163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He said to me that he would come soon.</a:t>
            </a:r>
            <a:endParaRPr lang="tr-TR" smtClean="0"/>
          </a:p>
          <a:p>
            <a:pPr marL="0" indent="0">
              <a:buFont typeface="Arial" panose="020B0604020202020204" pitchFamily="34" charset="0"/>
              <a:buNone/>
            </a:pPr>
            <a:endParaRPr lang="tr-TR" smtClean="0"/>
          </a:p>
          <a:p>
            <a:pPr marL="0" indent="0">
              <a:buFont typeface="Arial" panose="020B0604020202020204" pitchFamily="34" charset="0"/>
              <a:buNone/>
            </a:pPr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Yakında geleceğini bana söyledi.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798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683568" y="1124744"/>
            <a:ext cx="8761413" cy="7069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err="1" smtClean="0">
                <a:solidFill>
                  <a:srgbClr val="000090"/>
                </a:solidFill>
              </a:rPr>
              <a:t>That</a:t>
            </a:r>
            <a:r>
              <a:rPr lang="tr-TR" dirty="0" smtClean="0">
                <a:solidFill>
                  <a:srgbClr val="00009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bağlacının kullanımı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179513" y="2492896"/>
            <a:ext cx="9073008" cy="34163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smtClean="0"/>
              <a:t>Dolaylı anlatımda </a:t>
            </a:r>
            <a:r>
              <a:rPr lang="tr-TR" sz="2400" b="1" dirty="0" err="1" smtClean="0">
                <a:solidFill>
                  <a:srgbClr val="000090"/>
                </a:solidFill>
              </a:rPr>
              <a:t>that</a:t>
            </a:r>
            <a:r>
              <a:rPr lang="tr-TR" sz="2400" dirty="0" smtClean="0">
                <a:solidFill>
                  <a:srgbClr val="000090"/>
                </a:solidFill>
              </a:rPr>
              <a:t> </a:t>
            </a:r>
            <a:r>
              <a:rPr lang="tr-TR" sz="2400" dirty="0" smtClean="0"/>
              <a:t>bağlacı, </a:t>
            </a:r>
            <a:r>
              <a:rPr lang="tr-TR" sz="2400" b="1" dirty="0" smtClean="0">
                <a:solidFill>
                  <a:srgbClr val="000090"/>
                </a:solidFill>
              </a:rPr>
              <a:t>say</a:t>
            </a:r>
            <a:r>
              <a:rPr lang="tr-TR" sz="2400" dirty="0" smtClean="0"/>
              <a:t>, </a:t>
            </a:r>
            <a:r>
              <a:rPr lang="tr-TR" sz="2400" b="1" dirty="0" err="1" smtClean="0">
                <a:solidFill>
                  <a:srgbClr val="000090"/>
                </a:solidFill>
              </a:rPr>
              <a:t>tell</a:t>
            </a:r>
            <a:r>
              <a:rPr lang="tr-TR" sz="2400" dirty="0" smtClean="0"/>
              <a:t>, </a:t>
            </a:r>
            <a:r>
              <a:rPr lang="tr-TR" sz="2400" b="1" dirty="0" err="1" smtClean="0">
                <a:solidFill>
                  <a:srgbClr val="000090"/>
                </a:solidFill>
              </a:rPr>
              <a:t>think</a:t>
            </a:r>
            <a:r>
              <a:rPr lang="tr-TR" sz="2400" dirty="0" smtClean="0">
                <a:solidFill>
                  <a:srgbClr val="000090"/>
                </a:solidFill>
              </a:rPr>
              <a:t> </a:t>
            </a:r>
            <a:r>
              <a:rPr lang="tr-TR" sz="2400" dirty="0" smtClean="0"/>
              <a:t>gibi birçok fiilden </a:t>
            </a:r>
            <a:r>
              <a:rPr lang="tr-TR" sz="2400" dirty="0" smtClean="0"/>
              <a:t>sonra </a:t>
            </a:r>
            <a:r>
              <a:rPr lang="tr-TR" sz="2400" dirty="0" smtClean="0"/>
              <a:t>ister kullanılır ister kullanılmaz</a:t>
            </a:r>
          </a:p>
          <a:p>
            <a:endParaRPr lang="tr-TR" sz="2400" dirty="0" smtClean="0"/>
          </a:p>
          <a:p>
            <a:r>
              <a:rPr lang="tr-TR" sz="2400" dirty="0" smtClean="0"/>
              <a:t>He </a:t>
            </a:r>
            <a:r>
              <a:rPr lang="tr-TR" sz="2400" dirty="0" err="1" smtClean="0"/>
              <a:t>said</a:t>
            </a:r>
            <a:r>
              <a:rPr lang="tr-TR" sz="2400" dirty="0" smtClean="0"/>
              <a:t> (</a:t>
            </a:r>
            <a:r>
              <a:rPr lang="tr-TR" sz="2400" dirty="0" err="1" smtClean="0"/>
              <a:t>that</a:t>
            </a:r>
            <a:r>
              <a:rPr lang="tr-TR" sz="2400" dirty="0" smtClean="0"/>
              <a:t>) he had </a:t>
            </a:r>
            <a:r>
              <a:rPr lang="tr-TR" sz="2400" dirty="0" err="1" smtClean="0"/>
              <a:t>enough</a:t>
            </a:r>
            <a:r>
              <a:rPr lang="tr-TR" sz="2400" dirty="0" smtClean="0"/>
              <a:t> </a:t>
            </a:r>
            <a:r>
              <a:rPr lang="tr-TR" sz="2400" dirty="0" err="1" smtClean="0"/>
              <a:t>money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 smtClean="0">
                <a:solidFill>
                  <a:srgbClr val="FF0000"/>
                </a:solidFill>
              </a:rPr>
              <a:t>Yeterli parası olduğunu söyledi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5702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40768"/>
            <a:ext cx="768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349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-180528" y="1052736"/>
            <a:ext cx="8761413" cy="7069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 smtClean="0">
                <a:solidFill>
                  <a:srgbClr val="FF0000"/>
                </a:solidFill>
              </a:rPr>
              <a:t>Ancak </a:t>
            </a:r>
            <a:r>
              <a:rPr lang="tr-TR" sz="2400" b="1" dirty="0" err="1" smtClean="0">
                <a:solidFill>
                  <a:srgbClr val="000090"/>
                </a:solidFill>
              </a:rPr>
              <a:t>reply</a:t>
            </a:r>
            <a:r>
              <a:rPr lang="tr-TR" sz="2400" dirty="0" smtClean="0">
                <a:solidFill>
                  <a:srgbClr val="FF0000"/>
                </a:solidFill>
              </a:rPr>
              <a:t>, </a:t>
            </a:r>
            <a:r>
              <a:rPr lang="tr-TR" sz="2400" b="1" dirty="0" err="1" smtClean="0">
                <a:solidFill>
                  <a:srgbClr val="000090"/>
                </a:solidFill>
              </a:rPr>
              <a:t>shout</a:t>
            </a:r>
            <a:r>
              <a:rPr lang="tr-TR" sz="2400" dirty="0" smtClean="0">
                <a:solidFill>
                  <a:srgbClr val="000090"/>
                </a:solidFill>
              </a:rPr>
              <a:t> </a:t>
            </a:r>
            <a:r>
              <a:rPr lang="tr-TR" sz="2400" dirty="0" smtClean="0">
                <a:solidFill>
                  <a:srgbClr val="FF0000"/>
                </a:solidFill>
              </a:rPr>
              <a:t>fiillerinden ve isimlerden sonra mutlaka kullanılmalıdır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467544" y="2204864"/>
            <a:ext cx="11195221" cy="41103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smtClean="0"/>
              <a:t>I </a:t>
            </a:r>
            <a:r>
              <a:rPr lang="tr-TR" sz="2400" b="1" dirty="0" err="1" smtClean="0">
                <a:solidFill>
                  <a:srgbClr val="000090"/>
                </a:solidFill>
              </a:rPr>
              <a:t>replied</a:t>
            </a:r>
            <a:r>
              <a:rPr lang="tr-TR" sz="2400" dirty="0" smtClean="0">
                <a:solidFill>
                  <a:srgbClr val="000090"/>
                </a:solidFill>
              </a:rPr>
              <a:t> </a:t>
            </a:r>
            <a:r>
              <a:rPr lang="tr-TR" sz="2400" b="1" dirty="0" err="1" smtClean="0">
                <a:solidFill>
                  <a:srgbClr val="000090"/>
                </a:solidFill>
              </a:rPr>
              <a:t>that</a:t>
            </a:r>
            <a:r>
              <a:rPr lang="tr-TR" sz="2400" dirty="0" smtClean="0">
                <a:solidFill>
                  <a:srgbClr val="000090"/>
                </a:solidFill>
              </a:rPr>
              <a:t> </a:t>
            </a:r>
            <a:r>
              <a:rPr lang="tr-TR" sz="2400" dirty="0" smtClean="0"/>
              <a:t>I </a:t>
            </a:r>
            <a:r>
              <a:rPr lang="tr-TR" sz="2400" dirty="0" err="1" smtClean="0"/>
              <a:t>didn’t</a:t>
            </a:r>
            <a:r>
              <a:rPr lang="tr-TR" sz="2400" dirty="0" smtClean="0"/>
              <a:t> </a:t>
            </a:r>
            <a:r>
              <a:rPr lang="tr-TR" sz="2400" dirty="0" err="1" smtClean="0"/>
              <a:t>intend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break her </a:t>
            </a:r>
            <a:r>
              <a:rPr lang="tr-TR" sz="2400" dirty="0" err="1" smtClean="0"/>
              <a:t>heart</a:t>
            </a:r>
            <a:r>
              <a:rPr lang="tr-TR" sz="2400" dirty="0" smtClean="0"/>
              <a:t>.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Onun kalbini kırmak niyetinde olmadığım cevabını verdim.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boss</a:t>
            </a:r>
            <a:r>
              <a:rPr lang="tr-TR" sz="2400" dirty="0" smtClean="0"/>
              <a:t> </a:t>
            </a:r>
            <a:r>
              <a:rPr lang="tr-TR" sz="2400" b="1" dirty="0" err="1" smtClean="0">
                <a:solidFill>
                  <a:srgbClr val="000090"/>
                </a:solidFill>
              </a:rPr>
              <a:t>shouted</a:t>
            </a:r>
            <a:r>
              <a:rPr lang="tr-TR" sz="2400" dirty="0" smtClean="0">
                <a:solidFill>
                  <a:srgbClr val="000090"/>
                </a:solidFill>
              </a:rPr>
              <a:t> </a:t>
            </a:r>
            <a:r>
              <a:rPr lang="tr-TR" sz="2400" b="1" dirty="0" err="1" smtClean="0">
                <a:solidFill>
                  <a:srgbClr val="000090"/>
                </a:solidFill>
              </a:rPr>
              <a:t>that</a:t>
            </a:r>
            <a:r>
              <a:rPr lang="tr-TR" sz="2400" dirty="0" smtClean="0">
                <a:solidFill>
                  <a:srgbClr val="000090"/>
                </a:solidFill>
              </a:rPr>
              <a:t> </a:t>
            </a:r>
            <a:r>
              <a:rPr lang="tr-TR" sz="2400" dirty="0" smtClean="0"/>
              <a:t>he </a:t>
            </a:r>
            <a:r>
              <a:rPr lang="tr-TR" sz="2400" dirty="0" err="1" smtClean="0"/>
              <a:t>was</a:t>
            </a:r>
            <a:r>
              <a:rPr lang="tr-TR" sz="2400" dirty="0" smtClean="0"/>
              <a:t> </a:t>
            </a:r>
            <a:r>
              <a:rPr lang="tr-TR" sz="2400" dirty="0" err="1" smtClean="0"/>
              <a:t>very</a:t>
            </a:r>
            <a:r>
              <a:rPr lang="tr-TR" sz="2400" dirty="0" smtClean="0"/>
              <a:t> </a:t>
            </a:r>
            <a:r>
              <a:rPr lang="tr-TR" sz="2400" dirty="0" err="1" smtClean="0"/>
              <a:t>busy</a:t>
            </a:r>
            <a:r>
              <a:rPr lang="tr-TR" sz="2400" dirty="0" smtClean="0"/>
              <a:t>.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Patron, çok meşgul olduğunu haykırdı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It</a:t>
            </a:r>
            <a:r>
              <a:rPr lang="tr-TR" sz="2400" dirty="0" smtClean="0"/>
              <a:t> is </a:t>
            </a:r>
            <a:r>
              <a:rPr lang="tr-TR" sz="2400" b="1" dirty="0" err="1" smtClean="0">
                <a:solidFill>
                  <a:srgbClr val="000090"/>
                </a:solidFill>
              </a:rPr>
              <a:t>my</a:t>
            </a:r>
            <a:r>
              <a:rPr lang="tr-TR" sz="2400" b="1" dirty="0" smtClean="0">
                <a:solidFill>
                  <a:srgbClr val="000090"/>
                </a:solidFill>
              </a:rPr>
              <a:t> </a:t>
            </a:r>
            <a:r>
              <a:rPr lang="tr-TR" sz="2400" b="1" dirty="0" err="1" smtClean="0">
                <a:solidFill>
                  <a:srgbClr val="000090"/>
                </a:solidFill>
              </a:rPr>
              <a:t>view</a:t>
            </a:r>
            <a:r>
              <a:rPr lang="tr-TR" sz="2400" b="1" dirty="0" smtClean="0">
                <a:solidFill>
                  <a:srgbClr val="000090"/>
                </a:solidFill>
              </a:rPr>
              <a:t> </a:t>
            </a:r>
            <a:r>
              <a:rPr lang="tr-TR" sz="2400" b="1" dirty="0" err="1" smtClean="0">
                <a:solidFill>
                  <a:srgbClr val="000090"/>
                </a:solidFill>
              </a:rPr>
              <a:t>that</a:t>
            </a:r>
            <a:r>
              <a:rPr lang="tr-TR" sz="2400" b="1" dirty="0" smtClean="0">
                <a:solidFill>
                  <a:srgbClr val="000090"/>
                </a:solidFill>
              </a:rPr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price</a:t>
            </a:r>
            <a:r>
              <a:rPr lang="tr-TR" sz="2400" dirty="0" smtClean="0"/>
              <a:t> is </a:t>
            </a:r>
            <a:r>
              <a:rPr lang="tr-TR" sz="2400" dirty="0" err="1" smtClean="0"/>
              <a:t>too</a:t>
            </a:r>
            <a:r>
              <a:rPr lang="tr-TR" sz="2400" dirty="0" smtClean="0"/>
              <a:t> </a:t>
            </a:r>
            <a:r>
              <a:rPr lang="tr-TR" sz="2400" dirty="0" err="1" smtClean="0"/>
              <a:t>high</a:t>
            </a:r>
            <a:r>
              <a:rPr lang="tr-TR" sz="2400" dirty="0" smtClean="0"/>
              <a:t>.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Bence fiyat aşırı yüksek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71352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-13648" y="1268760"/>
            <a:ext cx="8761413" cy="7069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 err="1" smtClean="0">
                <a:solidFill>
                  <a:srgbClr val="000090"/>
                </a:solidFill>
              </a:rPr>
              <a:t>what</a:t>
            </a:r>
            <a:r>
              <a:rPr lang="tr-TR" sz="2800" b="1" dirty="0" smtClean="0">
                <a:solidFill>
                  <a:srgbClr val="000090"/>
                </a:solidFill>
              </a:rPr>
              <a:t>/</a:t>
            </a:r>
            <a:r>
              <a:rPr lang="tr-TR" sz="2800" b="1" dirty="0" err="1" smtClean="0">
                <a:solidFill>
                  <a:srgbClr val="000090"/>
                </a:solidFill>
              </a:rPr>
              <a:t>who</a:t>
            </a:r>
            <a:r>
              <a:rPr lang="tr-TR" sz="2800" b="1" dirty="0" smtClean="0">
                <a:solidFill>
                  <a:srgbClr val="000090"/>
                </a:solidFill>
              </a:rPr>
              <a:t>/</a:t>
            </a:r>
            <a:r>
              <a:rPr lang="tr-TR" sz="2800" b="1" dirty="0" err="1" smtClean="0">
                <a:solidFill>
                  <a:srgbClr val="000090"/>
                </a:solidFill>
              </a:rPr>
              <a:t>which</a:t>
            </a:r>
            <a:r>
              <a:rPr lang="tr-TR" sz="2800" b="1" dirty="0" smtClean="0">
                <a:solidFill>
                  <a:srgbClr val="00009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+ </a:t>
            </a:r>
            <a:r>
              <a:rPr lang="tr-TR" sz="2800" b="1" dirty="0" smtClean="0">
                <a:solidFill>
                  <a:srgbClr val="000090"/>
                </a:solidFill>
              </a:rPr>
              <a:t>be</a:t>
            </a:r>
            <a:r>
              <a:rPr lang="tr-TR" sz="2800" dirty="0" smtClean="0">
                <a:solidFill>
                  <a:srgbClr val="00009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kullanımı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179513" y="2060848"/>
            <a:ext cx="9145016" cy="41185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err="1" smtClean="0"/>
              <a:t>What</a:t>
            </a:r>
            <a:r>
              <a:rPr lang="tr-TR" sz="2400" dirty="0" smtClean="0"/>
              <a:t>, </a:t>
            </a:r>
            <a:r>
              <a:rPr lang="tr-TR" sz="2400" dirty="0" err="1" smtClean="0"/>
              <a:t>who</a:t>
            </a:r>
            <a:r>
              <a:rPr lang="tr-TR" sz="2400" dirty="0" smtClean="0"/>
              <a:t> ve </a:t>
            </a:r>
            <a:r>
              <a:rPr lang="tr-TR" sz="2400" dirty="0" err="1" smtClean="0"/>
              <a:t>which</a:t>
            </a:r>
            <a:r>
              <a:rPr lang="tr-TR" sz="2400" dirty="0" smtClean="0"/>
              <a:t> soru sözcükleri ve be fiili ile yapılan cümlelerde</a:t>
            </a:r>
            <a:r>
              <a:rPr lang="tr-TR" sz="2400" dirty="0" smtClean="0"/>
              <a:t>, </a:t>
            </a:r>
            <a:r>
              <a:rPr lang="tr-TR" sz="2400" b="1" dirty="0" smtClean="0">
                <a:solidFill>
                  <a:srgbClr val="000090"/>
                </a:solidFill>
              </a:rPr>
              <a:t>be</a:t>
            </a:r>
            <a:r>
              <a:rPr lang="tr-TR" sz="2400" dirty="0" smtClean="0">
                <a:solidFill>
                  <a:srgbClr val="000090"/>
                </a:solidFill>
              </a:rPr>
              <a:t> </a:t>
            </a:r>
            <a:r>
              <a:rPr lang="tr-TR" sz="2400" dirty="0" smtClean="0"/>
              <a:t>fiilinin yeri özneden önce ya da sonra olabilir:</a:t>
            </a:r>
          </a:p>
          <a:p>
            <a:endParaRPr lang="tr-TR" sz="2400" dirty="0" smtClean="0"/>
          </a:p>
          <a:p>
            <a:r>
              <a:rPr lang="en-US" sz="2400" dirty="0" smtClean="0"/>
              <a:t>‘Who </a:t>
            </a:r>
            <a:r>
              <a:rPr lang="en-US" sz="2400" b="1" dirty="0" smtClean="0">
                <a:solidFill>
                  <a:srgbClr val="000090"/>
                </a:solidFill>
              </a:rPr>
              <a:t>is</a:t>
            </a:r>
            <a:r>
              <a:rPr lang="en-US" sz="2400" dirty="0" smtClean="0"/>
              <a:t> the best footballer</a:t>
            </a:r>
            <a:r>
              <a:rPr lang="tr-TR" sz="2400" dirty="0" smtClean="0"/>
              <a:t> </a:t>
            </a:r>
            <a:r>
              <a:rPr lang="tr-T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smtClean="0"/>
              <a:t>’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en-US" sz="2400" dirty="0" smtClean="0"/>
              <a:t> He asked me who </a:t>
            </a:r>
            <a:r>
              <a:rPr lang="en-US" sz="2400" b="1" dirty="0" smtClean="0">
                <a:solidFill>
                  <a:srgbClr val="000090"/>
                </a:solidFill>
              </a:rPr>
              <a:t>was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dirty="0" smtClean="0"/>
              <a:t>the best footballer. </a:t>
            </a:r>
            <a:endParaRPr lang="tr-TR" sz="2400" dirty="0" smtClean="0"/>
          </a:p>
          <a:p>
            <a:r>
              <a:rPr lang="en-US" sz="2400" dirty="0" smtClean="0"/>
              <a:t> He asked me who the best footballer </a:t>
            </a:r>
            <a:r>
              <a:rPr lang="en-US" sz="2400" b="1" dirty="0" smtClean="0">
                <a:solidFill>
                  <a:srgbClr val="000090"/>
                </a:solidFill>
              </a:rPr>
              <a:t>was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En </a:t>
            </a:r>
            <a:r>
              <a:rPr lang="en-US" sz="2400" dirty="0" err="1" smtClean="0"/>
              <a:t>iyi</a:t>
            </a:r>
            <a:r>
              <a:rPr lang="en-US" sz="2400" dirty="0" smtClean="0"/>
              <a:t> </a:t>
            </a:r>
            <a:r>
              <a:rPr lang="en-US" sz="2400" dirty="0" err="1" smtClean="0"/>
              <a:t>futbolcunun</a:t>
            </a:r>
            <a:r>
              <a:rPr lang="en-US" sz="2400" dirty="0" smtClean="0"/>
              <a:t> </a:t>
            </a:r>
            <a:r>
              <a:rPr lang="en-US" sz="2400" dirty="0" err="1" smtClean="0"/>
              <a:t>kim</a:t>
            </a:r>
            <a:r>
              <a:rPr lang="en-US" sz="2400" dirty="0" smtClean="0"/>
              <a:t> </a:t>
            </a:r>
            <a:r>
              <a:rPr lang="en-US" sz="2400" dirty="0" err="1" smtClean="0"/>
              <a:t>olduğunu</a:t>
            </a:r>
            <a:r>
              <a:rPr lang="en-US" sz="2400" dirty="0" smtClean="0"/>
              <a:t> </a:t>
            </a:r>
            <a:r>
              <a:rPr lang="en-US" sz="2400" dirty="0" err="1" smtClean="0"/>
              <a:t>bana</a:t>
            </a:r>
            <a:r>
              <a:rPr lang="en-US" sz="2400" dirty="0" smtClean="0"/>
              <a:t> </a:t>
            </a:r>
            <a:r>
              <a:rPr lang="en-US" sz="2400" dirty="0" err="1" smtClean="0"/>
              <a:t>sordu</a:t>
            </a:r>
            <a:r>
              <a:rPr lang="en-US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66279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1196752"/>
            <a:ext cx="784887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000090"/>
                </a:solidFill>
              </a:rPr>
              <a:t>‘Rica, emir, öğüt, öneri, uyarı</a:t>
            </a:r>
            <a:r>
              <a:rPr lang="tr-TR" dirty="0">
                <a:solidFill>
                  <a:srgbClr val="FF0000"/>
                </a:solidFill>
              </a:rPr>
              <a:t>’ vb. ifade eden cümleler, dolaylı anlatımda çeşitli biçimlerde bağlanır. Bunların en yaygını, olumlu cümleleri </a:t>
            </a:r>
            <a:r>
              <a:rPr lang="tr-TR" b="1" dirty="0" err="1">
                <a:solidFill>
                  <a:srgbClr val="000090"/>
                </a:solidFill>
              </a:rPr>
              <a:t>to</a:t>
            </a:r>
            <a:r>
              <a:rPr lang="tr-TR" dirty="0">
                <a:solidFill>
                  <a:srgbClr val="00009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ile, olumsuz cümleleri </a:t>
            </a:r>
            <a:r>
              <a:rPr lang="tr-TR" b="1" dirty="0">
                <a:solidFill>
                  <a:srgbClr val="000090"/>
                </a:solidFill>
              </a:rPr>
              <a:t>not </a:t>
            </a:r>
            <a:r>
              <a:rPr lang="tr-TR" b="1" dirty="0" err="1">
                <a:solidFill>
                  <a:srgbClr val="000090"/>
                </a:solidFill>
              </a:rPr>
              <a:t>to</a:t>
            </a:r>
            <a:r>
              <a:rPr lang="tr-TR" b="1" dirty="0">
                <a:solidFill>
                  <a:srgbClr val="00009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ile bağlamaktır. Bazı fiiller ise </a:t>
            </a:r>
            <a:r>
              <a:rPr lang="tr-TR" b="1" dirty="0" err="1">
                <a:solidFill>
                  <a:srgbClr val="000090"/>
                </a:solidFill>
              </a:rPr>
              <a:t>that</a:t>
            </a:r>
            <a:r>
              <a:rPr lang="tr-TR" dirty="0">
                <a:solidFill>
                  <a:srgbClr val="00009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ile bağlanır. Hangi fiilin kullanılması gerektiği, cümlenin anlamına bağlıdır</a:t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sz="2400" dirty="0">
                <a:solidFill>
                  <a:srgbClr val="FF0000"/>
                </a:solidFill>
              </a:rPr>
              <a:t/>
            </a:r>
            <a:br>
              <a:rPr lang="tr-TR" sz="2400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502508" y="2603500"/>
            <a:ext cx="11186984" cy="41185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He said ‘Be careful.’ </a:t>
            </a:r>
            <a:endParaRPr lang="tr-TR" sz="2800" dirty="0" smtClean="0"/>
          </a:p>
          <a:p>
            <a:r>
              <a:rPr lang="en-US" sz="2800" dirty="0" smtClean="0"/>
              <a:t>He told me </a:t>
            </a:r>
            <a:r>
              <a:rPr lang="en-US" sz="2800" b="1" dirty="0" smtClean="0">
                <a:solidFill>
                  <a:srgbClr val="000090"/>
                </a:solidFill>
              </a:rPr>
              <a:t>to be </a:t>
            </a:r>
            <a:r>
              <a:rPr lang="en-US" sz="2800" dirty="0" smtClean="0"/>
              <a:t>careful.</a:t>
            </a:r>
          </a:p>
          <a:p>
            <a:r>
              <a:rPr lang="en-US" sz="2800" dirty="0" err="1" smtClean="0"/>
              <a:t>Bana</a:t>
            </a:r>
            <a:r>
              <a:rPr lang="en-US" sz="2800" dirty="0" smtClean="0"/>
              <a:t> </a:t>
            </a:r>
            <a:r>
              <a:rPr lang="en-US" sz="2800" dirty="0" err="1" smtClean="0"/>
              <a:t>dikkatli</a:t>
            </a:r>
            <a:r>
              <a:rPr lang="en-US" sz="2800" dirty="0" smtClean="0"/>
              <a:t> </a:t>
            </a:r>
            <a:r>
              <a:rPr lang="en-US" sz="2800" dirty="0" err="1" smtClean="0"/>
              <a:t>olmamı</a:t>
            </a:r>
            <a:r>
              <a:rPr lang="en-US" sz="2800" dirty="0" smtClean="0"/>
              <a:t> </a:t>
            </a:r>
            <a:r>
              <a:rPr lang="en-US" sz="2800" dirty="0" err="1" smtClean="0"/>
              <a:t>söyledi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en-US" sz="2800" dirty="0" smtClean="0"/>
              <a:t>He said ‘Don’t go.’ </a:t>
            </a:r>
            <a:endParaRPr lang="tr-TR" sz="2800" dirty="0" smtClean="0"/>
          </a:p>
          <a:p>
            <a:r>
              <a:rPr lang="en-US" sz="2800" dirty="0" smtClean="0"/>
              <a:t>He told me </a:t>
            </a:r>
            <a:r>
              <a:rPr lang="en-US" sz="2800" b="1" dirty="0" smtClean="0">
                <a:solidFill>
                  <a:srgbClr val="000090"/>
                </a:solidFill>
              </a:rPr>
              <a:t>not to go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Bana</a:t>
            </a:r>
            <a:r>
              <a:rPr lang="en-US" sz="2800" dirty="0" smtClean="0"/>
              <a:t> </a:t>
            </a:r>
            <a:r>
              <a:rPr lang="en-US" sz="2800" dirty="0" err="1" smtClean="0"/>
              <a:t>gitmememi</a:t>
            </a:r>
            <a:r>
              <a:rPr lang="en-US" sz="2800" dirty="0" smtClean="0"/>
              <a:t> </a:t>
            </a:r>
            <a:r>
              <a:rPr lang="en-US" sz="2800" dirty="0" err="1" smtClean="0"/>
              <a:t>söyledi</a:t>
            </a:r>
            <a:r>
              <a:rPr lang="en-US" sz="2800" dirty="0" smtClean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658474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 txBox="1">
            <a:spLocks/>
          </p:cNvSpPr>
          <p:nvPr/>
        </p:nvSpPr>
        <p:spPr>
          <a:xfrm>
            <a:off x="3419872" y="188640"/>
            <a:ext cx="10462054" cy="6858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They said ‘Don’t punish us.’ </a:t>
            </a:r>
            <a:endParaRPr lang="tr-TR" dirty="0" smtClean="0"/>
          </a:p>
          <a:p>
            <a:r>
              <a:rPr lang="en-US" dirty="0" smtClean="0"/>
              <a:t>They </a:t>
            </a:r>
            <a:r>
              <a:rPr lang="en-US" b="1" dirty="0">
                <a:solidFill>
                  <a:srgbClr val="000090"/>
                </a:solidFill>
              </a:rPr>
              <a:t>begged us not to </a:t>
            </a:r>
            <a:r>
              <a:rPr lang="en-US" dirty="0"/>
              <a:t>punish them.</a:t>
            </a:r>
          </a:p>
          <a:p>
            <a:r>
              <a:rPr lang="en-US" dirty="0" err="1"/>
              <a:t>Onları</a:t>
            </a:r>
            <a:r>
              <a:rPr lang="en-US" dirty="0"/>
              <a:t> </a:t>
            </a:r>
            <a:r>
              <a:rPr lang="en-US" dirty="0" err="1"/>
              <a:t>cezalandırmamamız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bize</a:t>
            </a:r>
            <a:r>
              <a:rPr lang="en-US" dirty="0"/>
              <a:t> </a:t>
            </a:r>
            <a:r>
              <a:rPr lang="en-US" dirty="0" err="1"/>
              <a:t>yalvardılar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en-US" dirty="0"/>
              <a:t>He said ‘Don’t go to that party</a:t>
            </a:r>
            <a:r>
              <a:rPr lang="en-US" dirty="0" smtClean="0"/>
              <a:t>.’</a:t>
            </a:r>
            <a:endParaRPr lang="tr-TR" dirty="0" smtClean="0"/>
          </a:p>
          <a:p>
            <a:r>
              <a:rPr lang="en-US" dirty="0" smtClean="0"/>
              <a:t>He </a:t>
            </a:r>
            <a:r>
              <a:rPr lang="en-US" b="1" dirty="0">
                <a:solidFill>
                  <a:srgbClr val="000090"/>
                </a:solidFill>
              </a:rPr>
              <a:t>warned me not to go </a:t>
            </a:r>
            <a:r>
              <a:rPr lang="en-US" dirty="0"/>
              <a:t>to that party.</a:t>
            </a:r>
          </a:p>
          <a:p>
            <a:r>
              <a:rPr lang="en-US" dirty="0"/>
              <a:t>O </a:t>
            </a:r>
            <a:r>
              <a:rPr lang="en-US" dirty="0" err="1"/>
              <a:t>partiye</a:t>
            </a:r>
            <a:r>
              <a:rPr lang="en-US" dirty="0"/>
              <a:t> </a:t>
            </a:r>
            <a:r>
              <a:rPr lang="en-US" dirty="0" err="1"/>
              <a:t>gitmemem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beni</a:t>
            </a:r>
            <a:r>
              <a:rPr lang="en-US" dirty="0"/>
              <a:t> </a:t>
            </a:r>
            <a:r>
              <a:rPr lang="en-US" dirty="0" err="1"/>
              <a:t>uyardı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en-US" dirty="0"/>
              <a:t>He said ‘Do come in, please!’ </a:t>
            </a:r>
            <a:endParaRPr lang="tr-TR" dirty="0" smtClean="0"/>
          </a:p>
          <a:p>
            <a:r>
              <a:rPr lang="en-US" dirty="0" smtClean="0"/>
              <a:t>He </a:t>
            </a:r>
            <a:r>
              <a:rPr lang="en-US" b="1" dirty="0">
                <a:solidFill>
                  <a:srgbClr val="000090"/>
                </a:solidFill>
              </a:rPr>
              <a:t>invited me to come </a:t>
            </a:r>
            <a:r>
              <a:rPr lang="en-US" dirty="0"/>
              <a:t>in.</a:t>
            </a:r>
          </a:p>
          <a:p>
            <a:r>
              <a:rPr lang="en-US" dirty="0" err="1"/>
              <a:t>Beni</a:t>
            </a:r>
            <a:r>
              <a:rPr lang="en-US" dirty="0"/>
              <a:t> </a:t>
            </a:r>
            <a:r>
              <a:rPr lang="en-US" dirty="0" err="1"/>
              <a:t>içeri</a:t>
            </a:r>
            <a:r>
              <a:rPr lang="en-US" dirty="0"/>
              <a:t> </a:t>
            </a:r>
            <a:r>
              <a:rPr lang="en-US" dirty="0" err="1"/>
              <a:t>davet</a:t>
            </a:r>
            <a:r>
              <a:rPr lang="en-US" dirty="0"/>
              <a:t> </a:t>
            </a:r>
            <a:r>
              <a:rPr lang="en-US" dirty="0" err="1"/>
              <a:t>etti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en-US" dirty="0"/>
              <a:t>He said ‘Shall we have </a:t>
            </a:r>
            <a:r>
              <a:rPr lang="en-US" dirty="0" smtClean="0"/>
              <a:t>dinner</a:t>
            </a:r>
            <a:r>
              <a:rPr lang="tr-TR" dirty="0" smtClean="0"/>
              <a:t> </a:t>
            </a:r>
            <a:r>
              <a:rPr lang="en-US" dirty="0" smtClean="0">
                <a:latin typeface="Bahnschrift SemiBold" panose="020B0502040204020203" pitchFamily="34" charset="0"/>
              </a:rPr>
              <a:t>?</a:t>
            </a:r>
            <a:r>
              <a:rPr lang="en-US" dirty="0" smtClean="0"/>
              <a:t>’ </a:t>
            </a:r>
            <a:endParaRPr lang="tr-TR" dirty="0" smtClean="0"/>
          </a:p>
          <a:p>
            <a:r>
              <a:rPr lang="en-US" dirty="0" smtClean="0"/>
              <a:t>He </a:t>
            </a:r>
            <a:r>
              <a:rPr lang="en-US" b="1" dirty="0">
                <a:solidFill>
                  <a:srgbClr val="000090"/>
                </a:solidFill>
              </a:rPr>
              <a:t>suggested that we should </a:t>
            </a:r>
            <a:r>
              <a:rPr lang="en-US" dirty="0"/>
              <a:t>have dinner.</a:t>
            </a:r>
          </a:p>
          <a:p>
            <a:r>
              <a:rPr lang="en-US" dirty="0" err="1"/>
              <a:t>Yemek</a:t>
            </a:r>
            <a:r>
              <a:rPr lang="en-US" dirty="0"/>
              <a:t> </a:t>
            </a:r>
            <a:r>
              <a:rPr lang="en-US" dirty="0" err="1"/>
              <a:t>yemeyi</a:t>
            </a:r>
            <a:r>
              <a:rPr lang="en-US" dirty="0"/>
              <a:t> </a:t>
            </a:r>
            <a:r>
              <a:rPr lang="en-US" dirty="0" err="1"/>
              <a:t>önerdi</a:t>
            </a:r>
            <a:r>
              <a:rPr lang="en-US" dirty="0"/>
              <a:t>.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690423">
            <a:off x="-278368" y="1378634"/>
            <a:ext cx="4145639" cy="353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667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 txBox="1">
            <a:spLocks/>
          </p:cNvSpPr>
          <p:nvPr/>
        </p:nvSpPr>
        <p:spPr>
          <a:xfrm>
            <a:off x="2987824" y="332656"/>
            <a:ext cx="6538126" cy="597666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He said ‘You’d better buy the car.’ </a:t>
            </a:r>
            <a:endParaRPr lang="tr-TR" dirty="0" smtClean="0"/>
          </a:p>
          <a:p>
            <a:r>
              <a:rPr lang="en-US" sz="2000" dirty="0" smtClean="0"/>
              <a:t>He </a:t>
            </a:r>
            <a:r>
              <a:rPr lang="en-US" sz="2000" b="1" dirty="0">
                <a:solidFill>
                  <a:srgbClr val="000090"/>
                </a:solidFill>
              </a:rPr>
              <a:t>advised me to buy </a:t>
            </a:r>
            <a:r>
              <a:rPr lang="en-US" sz="2000" dirty="0"/>
              <a:t>the car.</a:t>
            </a:r>
          </a:p>
          <a:p>
            <a:r>
              <a:rPr lang="en-US" sz="2000" dirty="0" err="1"/>
              <a:t>Arabayı</a:t>
            </a:r>
            <a:r>
              <a:rPr lang="en-US" sz="2000" dirty="0"/>
              <a:t> </a:t>
            </a:r>
            <a:r>
              <a:rPr lang="en-US" sz="2000" dirty="0" err="1"/>
              <a:t>almamı</a:t>
            </a:r>
            <a:r>
              <a:rPr lang="en-US" sz="2000" dirty="0"/>
              <a:t> </a:t>
            </a:r>
            <a:r>
              <a:rPr lang="en-US" sz="2000" dirty="0" err="1"/>
              <a:t>tavsiye</a:t>
            </a:r>
            <a:r>
              <a:rPr lang="en-US" sz="2000" dirty="0"/>
              <a:t> </a:t>
            </a:r>
            <a:r>
              <a:rPr lang="en-US" sz="2000" dirty="0" err="1"/>
              <a:t>etti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He said ‘Shall I make you some coffee?’ </a:t>
            </a:r>
            <a:endParaRPr lang="tr-TR" sz="2000" dirty="0" smtClean="0"/>
          </a:p>
          <a:p>
            <a:r>
              <a:rPr lang="en-US" sz="2000" dirty="0" smtClean="0"/>
              <a:t>He </a:t>
            </a:r>
            <a:r>
              <a:rPr lang="en-US" sz="2000" b="1" dirty="0">
                <a:solidFill>
                  <a:srgbClr val="000090"/>
                </a:solidFill>
              </a:rPr>
              <a:t>offered to make</a:t>
            </a:r>
            <a:r>
              <a:rPr lang="en-US" sz="2000" dirty="0"/>
              <a:t> me some coffee.</a:t>
            </a:r>
          </a:p>
          <a:p>
            <a:r>
              <a:rPr lang="en-US" sz="2000" dirty="0"/>
              <a:t>Bana </a:t>
            </a:r>
            <a:r>
              <a:rPr lang="en-US" sz="2000" dirty="0" err="1"/>
              <a:t>kahve</a:t>
            </a:r>
            <a:r>
              <a:rPr lang="en-US" sz="2000" dirty="0"/>
              <a:t> </a:t>
            </a:r>
            <a:r>
              <a:rPr lang="en-US" sz="2000" dirty="0" err="1"/>
              <a:t>yapmayı</a:t>
            </a:r>
            <a:r>
              <a:rPr lang="en-US" sz="2000" dirty="0"/>
              <a:t> </a:t>
            </a:r>
            <a:r>
              <a:rPr lang="en-US" sz="2000" dirty="0" err="1"/>
              <a:t>teklif</a:t>
            </a:r>
            <a:r>
              <a:rPr lang="en-US" sz="2000" dirty="0"/>
              <a:t> </a:t>
            </a:r>
            <a:r>
              <a:rPr lang="en-US" sz="2000" dirty="0" err="1"/>
              <a:t>etti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They said ‘Give us the money or we will kill the hostages.’ </a:t>
            </a:r>
            <a:endParaRPr lang="tr-TR" sz="2000" dirty="0" smtClean="0"/>
          </a:p>
          <a:p>
            <a:r>
              <a:rPr lang="en-US" sz="2000" dirty="0" smtClean="0"/>
              <a:t>They </a:t>
            </a:r>
            <a:r>
              <a:rPr lang="en-US" sz="2000" b="1" dirty="0">
                <a:solidFill>
                  <a:srgbClr val="000090"/>
                </a:solidFill>
              </a:rPr>
              <a:t>threatened to kill </a:t>
            </a:r>
            <a:r>
              <a:rPr lang="en-US" sz="2000" dirty="0"/>
              <a:t>the hostages.</a:t>
            </a:r>
          </a:p>
          <a:p>
            <a:r>
              <a:rPr lang="en-US" sz="2000" dirty="0" err="1"/>
              <a:t>Rehineleri</a:t>
            </a:r>
            <a:r>
              <a:rPr lang="en-US" sz="2000" dirty="0"/>
              <a:t> </a:t>
            </a:r>
            <a:r>
              <a:rPr lang="en-US" sz="2000" dirty="0" err="1"/>
              <a:t>öldürmekle</a:t>
            </a:r>
            <a:r>
              <a:rPr lang="en-US" sz="2000" dirty="0"/>
              <a:t> </a:t>
            </a:r>
            <a:r>
              <a:rPr lang="en-US" sz="2000" dirty="0" err="1"/>
              <a:t>tehdit</a:t>
            </a:r>
            <a:r>
              <a:rPr lang="en-US" sz="2000" dirty="0"/>
              <a:t> </a:t>
            </a:r>
            <a:r>
              <a:rPr lang="en-US" sz="2000" dirty="0" err="1"/>
              <a:t>ettiler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He said ‘I’ll write to you soon.’ </a:t>
            </a:r>
            <a:endParaRPr lang="tr-TR" sz="2000" dirty="0" smtClean="0"/>
          </a:p>
          <a:p>
            <a:r>
              <a:rPr lang="en-US" sz="2000" dirty="0" smtClean="0"/>
              <a:t>He </a:t>
            </a:r>
            <a:r>
              <a:rPr lang="en-US" sz="2000" b="1" dirty="0">
                <a:solidFill>
                  <a:srgbClr val="000090"/>
                </a:solidFill>
              </a:rPr>
              <a:t>promised to write </a:t>
            </a:r>
            <a:r>
              <a:rPr lang="en-US" sz="2000" dirty="0"/>
              <a:t>to me soon.</a:t>
            </a:r>
          </a:p>
          <a:p>
            <a:r>
              <a:rPr lang="en-US" sz="2000" dirty="0"/>
              <a:t>Bana </a:t>
            </a:r>
            <a:r>
              <a:rPr lang="en-US" sz="2000" dirty="0" err="1"/>
              <a:t>yakında</a:t>
            </a:r>
            <a:r>
              <a:rPr lang="en-US" sz="2000" dirty="0"/>
              <a:t> </a:t>
            </a:r>
            <a:r>
              <a:rPr lang="en-US" sz="2000" dirty="0" err="1"/>
              <a:t>yazmaya</a:t>
            </a:r>
            <a:r>
              <a:rPr lang="en-US" sz="2000" dirty="0"/>
              <a:t> </a:t>
            </a:r>
            <a:r>
              <a:rPr lang="en-US" sz="2000" dirty="0" err="1"/>
              <a:t>söz</a:t>
            </a:r>
            <a:r>
              <a:rPr lang="en-US" sz="2000" dirty="0"/>
              <a:t> </a:t>
            </a:r>
            <a:r>
              <a:rPr lang="en-US" sz="2000" dirty="0" err="1"/>
              <a:t>verdi</a:t>
            </a:r>
            <a:r>
              <a:rPr lang="en-US" sz="2000" dirty="0"/>
              <a:t>.</a:t>
            </a:r>
            <a:endParaRPr lang="tr-TR" sz="20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395329">
            <a:off x="-435069" y="1655746"/>
            <a:ext cx="4139543" cy="353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034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251520" y="908720"/>
            <a:ext cx="8761413" cy="7069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>
                <a:solidFill>
                  <a:srgbClr val="FF0000"/>
                </a:solidFill>
              </a:rPr>
              <a:t>Dolaylı anlatımda </a:t>
            </a:r>
            <a:r>
              <a:rPr lang="tr-TR" b="1" dirty="0" smtClean="0">
                <a:solidFill>
                  <a:srgbClr val="000090"/>
                </a:solidFill>
              </a:rPr>
              <a:t>soru</a:t>
            </a:r>
            <a:r>
              <a:rPr lang="tr-TR" dirty="0" smtClean="0">
                <a:solidFill>
                  <a:srgbClr val="00009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cümleleri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0" y="2132856"/>
            <a:ext cx="11170508" cy="43825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/>
              <a:t> Cevabı ‘evet’ ya da ‘hayır’ olan sorular. İngilizcede bu </a:t>
            </a:r>
          </a:p>
          <a:p>
            <a:pPr marL="0" indent="0">
              <a:buNone/>
            </a:pPr>
            <a:r>
              <a:rPr lang="tr-TR" sz="2800" dirty="0" smtClean="0"/>
              <a:t>tür sorular, cümlenin yardımcı fiili başa getirilerek yapılır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sz="2800" dirty="0" smtClean="0"/>
          </a:p>
          <a:p>
            <a:endParaRPr lang="tr-TR" sz="2800" dirty="0" smtClean="0"/>
          </a:p>
          <a:p>
            <a:r>
              <a:rPr lang="en-US" sz="2800" dirty="0" smtClean="0"/>
              <a:t>Do you like chicken</a:t>
            </a:r>
            <a:r>
              <a:rPr lang="en-US" sz="2800" dirty="0" smtClean="0">
                <a:latin typeface="Arial Rounded MT Bold" panose="020F0704030504030204" pitchFamily="34" charset="0"/>
              </a:rPr>
              <a:t>?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Tavuk</a:t>
            </a:r>
            <a:r>
              <a:rPr lang="en-US" sz="2800" dirty="0" smtClean="0">
                <a:solidFill>
                  <a:srgbClr val="FF0000"/>
                </a:solidFill>
              </a:rPr>
              <a:t> sever </a:t>
            </a:r>
            <a:r>
              <a:rPr lang="en-US" sz="2800" dirty="0" err="1" smtClean="0">
                <a:solidFill>
                  <a:srgbClr val="FF0000"/>
                </a:solidFill>
              </a:rPr>
              <a:t>misin</a:t>
            </a:r>
            <a:r>
              <a:rPr lang="en-US" sz="2800" dirty="0" smtClean="0">
                <a:latin typeface="Arial Rounded MT Bold" panose="020F0704030504030204" pitchFamily="34" charset="0"/>
              </a:rPr>
              <a:t>?</a:t>
            </a:r>
          </a:p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</a:rPr>
              <a:t>    He </a:t>
            </a:r>
            <a:r>
              <a:rPr lang="tr-TR" sz="2800" dirty="0" err="1" smtClean="0">
                <a:solidFill>
                  <a:srgbClr val="FF0000"/>
                </a:solidFill>
              </a:rPr>
              <a:t>asked</a:t>
            </a:r>
            <a:r>
              <a:rPr lang="tr-TR" sz="2800" dirty="0" smtClean="0">
                <a:solidFill>
                  <a:srgbClr val="FF0000"/>
                </a:solidFill>
              </a:rPr>
              <a:t> me </a:t>
            </a:r>
            <a:r>
              <a:rPr lang="tr-TR" sz="2800" dirty="0" err="1" smtClean="0">
                <a:solidFill>
                  <a:srgbClr val="FF0000"/>
                </a:solidFill>
              </a:rPr>
              <a:t>if</a:t>
            </a:r>
            <a:r>
              <a:rPr lang="tr-TR" sz="2800" dirty="0" smtClean="0">
                <a:solidFill>
                  <a:srgbClr val="FF0000"/>
                </a:solidFill>
              </a:rPr>
              <a:t> I </a:t>
            </a:r>
            <a:r>
              <a:rPr lang="tr-TR" sz="2800" dirty="0" err="1" smtClean="0">
                <a:solidFill>
                  <a:srgbClr val="FF0000"/>
                </a:solidFill>
              </a:rPr>
              <a:t>liked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chicken</a:t>
            </a:r>
            <a:r>
              <a:rPr lang="tr-TR" sz="2800" dirty="0" smtClean="0">
                <a:solidFill>
                  <a:srgbClr val="FF0000"/>
                </a:solidFill>
              </a:rPr>
              <a:t>.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141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179512" y="980728"/>
            <a:ext cx="8761413" cy="7069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>
                <a:solidFill>
                  <a:srgbClr val="FF0000"/>
                </a:solidFill>
              </a:rPr>
              <a:t>Dolaylı anlatımda soru cümleleri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467544" y="1916832"/>
            <a:ext cx="11186984" cy="43742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/>
              <a:t>Soru sözcükleriyle sorulan sorular.</a:t>
            </a:r>
          </a:p>
          <a:p>
            <a:r>
              <a:rPr lang="tr-TR" sz="2800" dirty="0" smtClean="0"/>
              <a:t> Bu tür sorular ise, </a:t>
            </a:r>
            <a:r>
              <a:rPr lang="tr-TR" sz="2800" b="1" dirty="0" err="1" smtClean="0">
                <a:solidFill>
                  <a:srgbClr val="000090"/>
                </a:solidFill>
              </a:rPr>
              <a:t>when</a:t>
            </a:r>
            <a:r>
              <a:rPr lang="tr-TR" sz="2800" b="1" dirty="0" smtClean="0">
                <a:solidFill>
                  <a:srgbClr val="000090"/>
                </a:solidFill>
              </a:rPr>
              <a:t>, </a:t>
            </a:r>
            <a:r>
              <a:rPr lang="tr-TR" sz="2800" b="1" dirty="0" err="1" smtClean="0">
                <a:solidFill>
                  <a:srgbClr val="000090"/>
                </a:solidFill>
              </a:rPr>
              <a:t>why</a:t>
            </a:r>
            <a:r>
              <a:rPr lang="tr-TR" sz="2800" b="1" dirty="0" smtClean="0">
                <a:solidFill>
                  <a:srgbClr val="000090"/>
                </a:solidFill>
              </a:rPr>
              <a:t>, </a:t>
            </a:r>
            <a:r>
              <a:rPr lang="tr-TR" sz="2800" b="1" dirty="0" err="1" smtClean="0">
                <a:solidFill>
                  <a:srgbClr val="000090"/>
                </a:solidFill>
              </a:rPr>
              <a:t>where</a:t>
            </a:r>
            <a:r>
              <a:rPr lang="tr-TR" sz="2800" b="1" dirty="0" smtClean="0">
                <a:solidFill>
                  <a:srgbClr val="000090"/>
                </a:solidFill>
              </a:rPr>
              <a:t>, </a:t>
            </a:r>
            <a:r>
              <a:rPr lang="tr-TR" sz="2800" b="1" dirty="0" err="1" smtClean="0">
                <a:solidFill>
                  <a:srgbClr val="000090"/>
                </a:solidFill>
              </a:rPr>
              <a:t>when</a:t>
            </a:r>
            <a:r>
              <a:rPr lang="tr-TR" sz="2800" b="1" dirty="0" smtClean="0">
                <a:solidFill>
                  <a:srgbClr val="000090"/>
                </a:solidFill>
              </a:rPr>
              <a:t>, </a:t>
            </a:r>
          </a:p>
          <a:p>
            <a:r>
              <a:rPr lang="tr-TR" sz="2800" b="1" dirty="0" err="1" smtClean="0">
                <a:solidFill>
                  <a:srgbClr val="000090"/>
                </a:solidFill>
              </a:rPr>
              <a:t>which</a:t>
            </a:r>
            <a:r>
              <a:rPr lang="tr-TR" sz="2800" b="1" dirty="0" smtClean="0">
                <a:solidFill>
                  <a:srgbClr val="000090"/>
                </a:solidFill>
              </a:rPr>
              <a:t>, </a:t>
            </a:r>
            <a:r>
              <a:rPr lang="tr-TR" sz="2800" b="1" dirty="0" err="1" smtClean="0">
                <a:solidFill>
                  <a:srgbClr val="000090"/>
                </a:solidFill>
              </a:rPr>
              <a:t>who</a:t>
            </a:r>
            <a:r>
              <a:rPr lang="tr-TR" sz="2800" b="1" dirty="0" smtClean="0">
                <a:solidFill>
                  <a:srgbClr val="000090"/>
                </a:solidFill>
              </a:rPr>
              <a:t>, </a:t>
            </a:r>
            <a:r>
              <a:rPr lang="tr-TR" sz="2800" b="1" dirty="0" err="1" smtClean="0">
                <a:solidFill>
                  <a:srgbClr val="000090"/>
                </a:solidFill>
              </a:rPr>
              <a:t>what</a:t>
            </a:r>
            <a:r>
              <a:rPr lang="tr-TR" sz="2800" b="1" dirty="0" smtClean="0">
                <a:solidFill>
                  <a:srgbClr val="000090"/>
                </a:solidFill>
              </a:rPr>
              <a:t>, how</a:t>
            </a:r>
            <a:r>
              <a:rPr lang="tr-TR" sz="2800" dirty="0" smtClean="0"/>
              <a:t> gibi soru sözcükleriyle yapılır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sz="2800" dirty="0" smtClean="0"/>
          </a:p>
          <a:p>
            <a:endParaRPr lang="tr-TR" sz="2800" dirty="0" smtClean="0"/>
          </a:p>
          <a:p>
            <a:r>
              <a:rPr lang="en-US" sz="2800" dirty="0" smtClean="0"/>
              <a:t>When did you go there</a:t>
            </a:r>
            <a:r>
              <a:rPr lang="tr-TR" sz="2800" dirty="0" smtClean="0"/>
              <a:t> </a:t>
            </a:r>
            <a:r>
              <a:rPr lang="en-US" sz="2800" dirty="0" smtClean="0">
                <a:latin typeface="Bahnschrift" panose="020B0502040204020203" pitchFamily="34" charset="0"/>
              </a:rPr>
              <a:t>?</a:t>
            </a:r>
            <a:endParaRPr lang="tr-TR" sz="2800" dirty="0" smtClean="0">
              <a:latin typeface="Bahnschrift" panose="020B0502040204020203" pitchFamily="34" charset="0"/>
            </a:endParaRPr>
          </a:p>
          <a:p>
            <a:endParaRPr lang="en-US" sz="2800" dirty="0" smtClean="0">
              <a:latin typeface="Bahnschrift" panose="020B0502040204020203" pitchFamily="34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</a:rPr>
              <a:t>Oraya</a:t>
            </a:r>
            <a:r>
              <a:rPr lang="en-US" sz="2800" dirty="0" smtClean="0">
                <a:solidFill>
                  <a:srgbClr val="FF0000"/>
                </a:solidFill>
              </a:rPr>
              <a:t> ne </a:t>
            </a:r>
            <a:r>
              <a:rPr lang="en-US" sz="2800" dirty="0" err="1" smtClean="0">
                <a:solidFill>
                  <a:srgbClr val="FF0000"/>
                </a:solidFill>
              </a:rPr>
              <a:t>zaman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gittin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latin typeface="Bahnschrift" panose="020B0502040204020203" pitchFamily="34" charset="0"/>
              </a:rPr>
              <a:t>?</a:t>
            </a:r>
            <a:endParaRPr lang="tr-TR" sz="28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7819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251520" y="1124744"/>
            <a:ext cx="8761413" cy="7069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1" y="1412776"/>
            <a:ext cx="9144000" cy="418447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/>
              <a:t>Cevabı ‘</a:t>
            </a:r>
            <a:r>
              <a:rPr lang="tr-TR" sz="2800" b="1" dirty="0" smtClean="0">
                <a:solidFill>
                  <a:srgbClr val="000090"/>
                </a:solidFill>
              </a:rPr>
              <a:t>evet</a:t>
            </a:r>
            <a:r>
              <a:rPr lang="tr-TR" sz="2800" dirty="0" smtClean="0"/>
              <a:t>’ ya da ‘</a:t>
            </a:r>
            <a:r>
              <a:rPr lang="tr-TR" sz="2800" b="1" dirty="0" smtClean="0">
                <a:solidFill>
                  <a:srgbClr val="000090"/>
                </a:solidFill>
              </a:rPr>
              <a:t>hayır</a:t>
            </a:r>
            <a:r>
              <a:rPr lang="tr-TR" sz="2800" dirty="0" smtClean="0"/>
              <a:t>’ olan sorular, dolaylı </a:t>
            </a:r>
            <a:r>
              <a:rPr lang="tr-TR" sz="2800" dirty="0" smtClean="0"/>
              <a:t>anlatımda aktarılırken </a:t>
            </a:r>
            <a:r>
              <a:rPr lang="tr-TR" sz="2800" b="1" dirty="0" err="1" smtClean="0">
                <a:solidFill>
                  <a:srgbClr val="000090"/>
                </a:solidFill>
              </a:rPr>
              <a:t>if</a:t>
            </a:r>
            <a:r>
              <a:rPr lang="tr-TR" sz="2800" dirty="0" smtClean="0">
                <a:solidFill>
                  <a:srgbClr val="000090"/>
                </a:solidFill>
              </a:rPr>
              <a:t> </a:t>
            </a:r>
            <a:r>
              <a:rPr lang="tr-TR" sz="2800" dirty="0" smtClean="0"/>
              <a:t>ya da </a:t>
            </a:r>
            <a:r>
              <a:rPr lang="tr-TR" sz="2800" b="1" dirty="0" err="1" smtClean="0">
                <a:solidFill>
                  <a:srgbClr val="000090"/>
                </a:solidFill>
              </a:rPr>
              <a:t>whether</a:t>
            </a:r>
            <a:r>
              <a:rPr lang="tr-TR" sz="2800" dirty="0" smtClean="0">
                <a:solidFill>
                  <a:srgbClr val="000090"/>
                </a:solidFill>
              </a:rPr>
              <a:t> </a:t>
            </a:r>
            <a:r>
              <a:rPr lang="tr-TR" sz="2800" dirty="0" smtClean="0"/>
              <a:t>kullanılır ve soru </a:t>
            </a:r>
            <a:r>
              <a:rPr lang="tr-TR" sz="2800" dirty="0" smtClean="0"/>
              <a:t>düz </a:t>
            </a:r>
            <a:r>
              <a:rPr lang="tr-TR" sz="2800" dirty="0" smtClean="0"/>
              <a:t>cümleye çevrilir.</a:t>
            </a:r>
          </a:p>
          <a:p>
            <a:r>
              <a:rPr lang="en-US" sz="2800" i="1" dirty="0" smtClean="0"/>
              <a:t>Peter asked ‘Is Paul going to eat at home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2800" i="1" dirty="0" smtClean="0"/>
              <a:t>’ </a:t>
            </a:r>
            <a:endParaRPr lang="tr-TR" sz="2800" i="1" dirty="0" smtClean="0"/>
          </a:p>
          <a:p>
            <a:r>
              <a:rPr lang="en-US" sz="2800" i="1" dirty="0" smtClean="0"/>
              <a:t>Peter asked </a:t>
            </a:r>
            <a:r>
              <a:rPr lang="en-US" sz="2800" b="1" i="1" dirty="0" smtClean="0">
                <a:solidFill>
                  <a:srgbClr val="000090"/>
                </a:solidFill>
              </a:rPr>
              <a:t>if/whether </a:t>
            </a:r>
            <a:r>
              <a:rPr lang="en-US" sz="2800" i="1" dirty="0" smtClean="0"/>
              <a:t>Paul was going to eat at home.</a:t>
            </a:r>
            <a:endParaRPr lang="tr-TR" sz="2800" i="1" dirty="0" smtClean="0"/>
          </a:p>
          <a:p>
            <a:endParaRPr lang="en-US" sz="2800" i="1" dirty="0" smtClean="0"/>
          </a:p>
          <a:p>
            <a:r>
              <a:rPr lang="en-US" sz="2800" i="1" dirty="0" smtClean="0">
                <a:solidFill>
                  <a:srgbClr val="FF0000"/>
                </a:solidFill>
              </a:rPr>
              <a:t>Peter, </a:t>
            </a:r>
            <a:r>
              <a:rPr lang="en-US" sz="2800" i="1" dirty="0" err="1" smtClean="0">
                <a:solidFill>
                  <a:srgbClr val="FF0000"/>
                </a:solidFill>
              </a:rPr>
              <a:t>Paul'ün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evde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yemek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yiyip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yemeyeceğini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sordu</a:t>
            </a:r>
            <a:r>
              <a:rPr lang="en-US" sz="2800" i="1" dirty="0" smtClean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9093782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0" y="980728"/>
            <a:ext cx="8761413" cy="7069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 smtClean="0">
                <a:solidFill>
                  <a:srgbClr val="FF0000"/>
                </a:solidFill>
              </a:rPr>
              <a:t>Soru sözcükleriyle sorulan sorularda ise, soru sözcüğü bağlaç olarak kullanılır ve cümle yine soru yapısından düz cümleye çevrilir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323529" y="2204864"/>
            <a:ext cx="8820472" cy="44813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Dave asked the writer ‘When did you write your first novel</a:t>
            </a:r>
            <a:r>
              <a:rPr lang="tr-TR" sz="2400" dirty="0" smtClean="0"/>
              <a:t> </a:t>
            </a:r>
            <a:r>
              <a:rPr lang="en-US" sz="2400" dirty="0" smtClean="0">
                <a:latin typeface="Arial Narrow" panose="020B0606020202030204" pitchFamily="34" charset="0"/>
              </a:rPr>
              <a:t>?</a:t>
            </a:r>
            <a:r>
              <a:rPr lang="en-US" sz="2400" dirty="0" smtClean="0"/>
              <a:t>’ 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 smtClean="0"/>
              <a:t>Dave asked the writer when he had written his first novel.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Dave, </a:t>
            </a:r>
            <a:r>
              <a:rPr lang="en-US" sz="2400" dirty="0" err="1" smtClean="0">
                <a:solidFill>
                  <a:srgbClr val="FF0000"/>
                </a:solidFill>
              </a:rPr>
              <a:t>yazara</a:t>
            </a:r>
            <a:r>
              <a:rPr lang="en-US" sz="2400" dirty="0" smtClean="0">
                <a:solidFill>
                  <a:srgbClr val="FF0000"/>
                </a:solidFill>
              </a:rPr>
              <a:t> ilk </a:t>
            </a:r>
            <a:r>
              <a:rPr lang="en-US" sz="2400" dirty="0" err="1" smtClean="0">
                <a:solidFill>
                  <a:srgbClr val="FF0000"/>
                </a:solidFill>
              </a:rPr>
              <a:t>romanını</a:t>
            </a:r>
            <a:r>
              <a:rPr lang="en-US" sz="2400" dirty="0" smtClean="0">
                <a:solidFill>
                  <a:srgbClr val="FF0000"/>
                </a:solidFill>
              </a:rPr>
              <a:t> ne </a:t>
            </a:r>
            <a:r>
              <a:rPr lang="en-US" sz="2400" dirty="0" err="1" smtClean="0">
                <a:solidFill>
                  <a:srgbClr val="FF0000"/>
                </a:solidFill>
              </a:rPr>
              <a:t>zaman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yazdığını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sordu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en-US" sz="2400" dirty="0" smtClean="0"/>
              <a:t>The student asked ‘Where is my book</a:t>
            </a:r>
            <a:r>
              <a:rPr lang="tr-TR" sz="2400" dirty="0" smtClean="0"/>
              <a:t> </a:t>
            </a:r>
            <a:r>
              <a:rPr lang="en-US" sz="2400" dirty="0" smtClean="0">
                <a:latin typeface="Arial Narrow" panose="020B0606020202030204" pitchFamily="34" charset="0"/>
              </a:rPr>
              <a:t>?</a:t>
            </a:r>
            <a:r>
              <a:rPr lang="en-US" sz="2400" dirty="0" smtClean="0"/>
              <a:t>’ 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 smtClean="0"/>
              <a:t>The student wanted to know where his book was.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Öğrenci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kitabının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nerede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olduğunu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öğrenmek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istedi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73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-468560" y="1340768"/>
            <a:ext cx="8831816" cy="137298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rgbClr val="FF0000"/>
                </a:solidFill>
              </a:rPr>
              <a:t>Reported</a:t>
            </a:r>
            <a:r>
              <a:rPr lang="tr-TR" dirty="0" smtClean="0">
                <a:solidFill>
                  <a:srgbClr val="FF0000"/>
                </a:solidFill>
              </a:rPr>
              <a:t> Speech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8"/>
          <p:cNvSpPr txBox="1">
            <a:spLocks/>
          </p:cNvSpPr>
          <p:nvPr/>
        </p:nvSpPr>
        <p:spPr>
          <a:xfrm>
            <a:off x="-17541" y="2924944"/>
            <a:ext cx="9161541" cy="265224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/>
              <a:t>İki</a:t>
            </a:r>
            <a:r>
              <a:rPr lang="en-US" sz="2000" dirty="0"/>
              <a:t> </a:t>
            </a:r>
            <a:r>
              <a:rPr lang="en-US" sz="2000" dirty="0" err="1"/>
              <a:t>kişi</a:t>
            </a:r>
            <a:r>
              <a:rPr lang="en-US" sz="2000" dirty="0"/>
              <a:t> </a:t>
            </a:r>
            <a:r>
              <a:rPr lang="en-US" sz="2000" dirty="0" err="1"/>
              <a:t>arasında</a:t>
            </a:r>
            <a:r>
              <a:rPr lang="en-US" sz="2000" dirty="0"/>
              <a:t> </a:t>
            </a:r>
            <a:r>
              <a:rPr lang="en-US" sz="2000" dirty="0" err="1"/>
              <a:t>geçen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konuşmayı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cümleyi</a:t>
            </a:r>
            <a:r>
              <a:rPr lang="en-US" sz="2000" dirty="0"/>
              <a:t> </a:t>
            </a:r>
            <a:r>
              <a:rPr lang="en-US" sz="2000" dirty="0" err="1"/>
              <a:t>üçüncü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kişiye</a:t>
            </a:r>
            <a:r>
              <a:rPr lang="en-US" sz="2000" dirty="0"/>
              <a:t> </a:t>
            </a:r>
            <a:r>
              <a:rPr lang="en-US" sz="2000" dirty="0" err="1"/>
              <a:t>aktarmaya</a:t>
            </a:r>
            <a:r>
              <a:rPr lang="en-US" sz="2000" dirty="0"/>
              <a:t> </a:t>
            </a:r>
            <a:r>
              <a:rPr lang="en-US" sz="2000" dirty="0" err="1"/>
              <a:t>denir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He said "I watch TV everyday.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dirty="0"/>
              <a:t>O </a:t>
            </a:r>
            <a:r>
              <a:rPr lang="en-US" sz="2000" dirty="0" err="1"/>
              <a:t>dedi</a:t>
            </a:r>
            <a:r>
              <a:rPr lang="en-US" sz="2000" dirty="0"/>
              <a:t> </a:t>
            </a:r>
            <a:r>
              <a:rPr lang="en-US" sz="2000" dirty="0" err="1"/>
              <a:t>ki</a:t>
            </a:r>
            <a:r>
              <a:rPr lang="en-US" sz="2000" dirty="0"/>
              <a:t>; "Ben her </a:t>
            </a:r>
            <a:r>
              <a:rPr lang="en-US" sz="2000" dirty="0" err="1"/>
              <a:t>gün</a:t>
            </a:r>
            <a:r>
              <a:rPr lang="en-US" sz="2000" dirty="0"/>
              <a:t> </a:t>
            </a:r>
            <a:r>
              <a:rPr lang="en-US" sz="2000" dirty="0" err="1"/>
              <a:t>televizyon</a:t>
            </a:r>
            <a:r>
              <a:rPr lang="en-US" sz="2000" dirty="0"/>
              <a:t> </a:t>
            </a:r>
            <a:r>
              <a:rPr lang="en-US" sz="2000" dirty="0" err="1"/>
              <a:t>seyrederim</a:t>
            </a:r>
            <a:r>
              <a:rPr lang="en-US" sz="2000" dirty="0" smtClean="0"/>
              <a:t>.”</a:t>
            </a:r>
            <a:endParaRPr lang="en-US" sz="2000" dirty="0"/>
          </a:p>
          <a:p>
            <a:r>
              <a:rPr lang="en-US" sz="2000" dirty="0"/>
              <a:t>He said he watched TV every day.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dirty="0"/>
              <a:t>Her </a:t>
            </a:r>
            <a:r>
              <a:rPr lang="en-US" sz="2000" dirty="0" err="1"/>
              <a:t>gün</a:t>
            </a:r>
            <a:r>
              <a:rPr lang="en-US" sz="2000" dirty="0"/>
              <a:t> </a:t>
            </a:r>
            <a:r>
              <a:rPr lang="en-US" sz="2000" dirty="0" err="1"/>
              <a:t>televizyon</a:t>
            </a:r>
            <a:r>
              <a:rPr lang="en-US" sz="2000" dirty="0"/>
              <a:t> </a:t>
            </a:r>
            <a:r>
              <a:rPr lang="en-US" sz="2000" dirty="0" err="1"/>
              <a:t>seyrettiğini</a:t>
            </a:r>
            <a:r>
              <a:rPr lang="en-US" sz="2000" dirty="0"/>
              <a:t> </a:t>
            </a:r>
            <a:r>
              <a:rPr lang="en-US" sz="2000" dirty="0" err="1"/>
              <a:t>söyledi</a:t>
            </a:r>
            <a:r>
              <a:rPr lang="en-US" sz="20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6599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 txBox="1">
            <a:spLocks/>
          </p:cNvSpPr>
          <p:nvPr/>
        </p:nvSpPr>
        <p:spPr>
          <a:xfrm>
            <a:off x="971600" y="861578"/>
            <a:ext cx="7762908" cy="59695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Eğer aktarılan konu, her zaman doğruluğunu koruyan bir eylemden bahsediyorsa, yine geniş zaman kullanılır.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tr-TR" dirty="0" smtClean="0">
              <a:solidFill>
                <a:srgbClr val="969696"/>
              </a:solidFill>
            </a:endParaRPr>
          </a:p>
          <a:p>
            <a:r>
              <a:rPr lang="tr-TR" dirty="0" smtClean="0">
                <a:solidFill>
                  <a:srgbClr val="969696"/>
                </a:solidFill>
              </a:rPr>
              <a:t> </a:t>
            </a:r>
            <a:r>
              <a:rPr lang="tr-TR" dirty="0" err="1" smtClean="0">
                <a:solidFill>
                  <a:srgbClr val="969696"/>
                </a:solidFill>
              </a:rPr>
              <a:t>Teacher</a:t>
            </a:r>
            <a:r>
              <a:rPr lang="tr-TR" dirty="0" smtClean="0">
                <a:solidFill>
                  <a:srgbClr val="969696"/>
                </a:solidFill>
              </a:rPr>
              <a:t> </a:t>
            </a:r>
            <a:r>
              <a:rPr lang="tr-TR" dirty="0" err="1" smtClean="0">
                <a:solidFill>
                  <a:srgbClr val="969696"/>
                </a:solidFill>
              </a:rPr>
              <a:t>said</a:t>
            </a:r>
            <a:r>
              <a:rPr lang="tr-TR" dirty="0" smtClean="0">
                <a:solidFill>
                  <a:srgbClr val="969696"/>
                </a:solidFill>
              </a:rPr>
              <a:t> </a:t>
            </a:r>
            <a:r>
              <a:rPr lang="tr-TR" dirty="0" err="1" smtClean="0">
                <a:solidFill>
                  <a:srgbClr val="969696"/>
                </a:solidFill>
              </a:rPr>
              <a:t>that</a:t>
            </a:r>
            <a:r>
              <a:rPr lang="tr-TR" dirty="0" smtClean="0">
                <a:solidFill>
                  <a:srgbClr val="969696"/>
                </a:solidFill>
              </a:rPr>
              <a:t> </a:t>
            </a:r>
            <a:r>
              <a:rPr lang="tr-TR" dirty="0" err="1" smtClean="0">
                <a:solidFill>
                  <a:srgbClr val="969696"/>
                </a:solidFill>
              </a:rPr>
              <a:t>homework</a:t>
            </a:r>
            <a:r>
              <a:rPr lang="tr-TR" dirty="0" smtClean="0">
                <a:solidFill>
                  <a:srgbClr val="969696"/>
                </a:solidFill>
              </a:rPr>
              <a:t> is </a:t>
            </a:r>
            <a:r>
              <a:rPr lang="tr-TR" dirty="0" err="1" smtClean="0">
                <a:solidFill>
                  <a:srgbClr val="969696"/>
                </a:solidFill>
              </a:rPr>
              <a:t>very</a:t>
            </a:r>
            <a:r>
              <a:rPr lang="tr-TR" dirty="0" smtClean="0">
                <a:solidFill>
                  <a:srgbClr val="969696"/>
                </a:solidFill>
              </a:rPr>
              <a:t> </a:t>
            </a:r>
            <a:r>
              <a:rPr lang="tr-TR" dirty="0" err="1" smtClean="0">
                <a:solidFill>
                  <a:srgbClr val="969696"/>
                </a:solidFill>
              </a:rPr>
              <a:t>important</a:t>
            </a:r>
            <a:r>
              <a:rPr lang="tr-TR" dirty="0" smtClean="0">
                <a:solidFill>
                  <a:srgbClr val="969696"/>
                </a:solidFill>
              </a:rPr>
              <a:t>.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Öğretmen </a:t>
            </a:r>
            <a:r>
              <a:rPr lang="tr-TR" dirty="0" smtClean="0">
                <a:solidFill>
                  <a:srgbClr val="FF0000"/>
                </a:solidFill>
              </a:rPr>
              <a:t>ev ödevinin </a:t>
            </a:r>
            <a:r>
              <a:rPr lang="tr-TR" dirty="0" smtClean="0">
                <a:solidFill>
                  <a:srgbClr val="FF0000"/>
                </a:solidFill>
              </a:rPr>
              <a:t>çok önemli olduğunu söyledi</a:t>
            </a:r>
            <a:r>
              <a:rPr lang="tr-TR" dirty="0" smtClean="0"/>
              <a:t>. 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7875372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81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7"/>
          <p:cNvSpPr txBox="1">
            <a:spLocks/>
          </p:cNvSpPr>
          <p:nvPr/>
        </p:nvSpPr>
        <p:spPr>
          <a:xfrm>
            <a:off x="107504" y="1124744"/>
            <a:ext cx="8761413" cy="7069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000" dirty="0" smtClean="0">
                <a:solidFill>
                  <a:srgbClr val="FF0000"/>
                </a:solidFill>
              </a:rPr>
              <a:t>Konuşma aktarılırken, zamirin cümlede geçen nesne ile uyumlu hale gelebilmesi için zamiri de değiştirmek gerekir.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8"/>
          <p:cNvSpPr txBox="1">
            <a:spLocks/>
          </p:cNvSpPr>
          <p:nvPr/>
        </p:nvSpPr>
        <p:spPr>
          <a:xfrm>
            <a:off x="611560" y="2492896"/>
            <a:ext cx="8532440" cy="34163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She said, "I want to bring my </a:t>
            </a:r>
            <a:r>
              <a:rPr lang="en-US" sz="3600" dirty="0" smtClean="0"/>
              <a:t>children”</a:t>
            </a:r>
            <a:endParaRPr lang="tr-TR" sz="3600" dirty="0" smtClean="0"/>
          </a:p>
          <a:p>
            <a:r>
              <a:rPr lang="tr-TR" sz="3600" dirty="0" smtClean="0">
                <a:solidFill>
                  <a:srgbClr val="FF0000"/>
                </a:solidFill>
              </a:rPr>
              <a:t>Çocuklarımı getirmek </a:t>
            </a:r>
            <a:r>
              <a:rPr lang="tr-TR" sz="3600" dirty="0" err="1" smtClean="0">
                <a:solidFill>
                  <a:srgbClr val="FF0000"/>
                </a:solidFill>
              </a:rPr>
              <a:t>istiyorum”,dedi</a:t>
            </a:r>
            <a:r>
              <a:rPr lang="tr-TR" sz="3600" dirty="0" smtClean="0">
                <a:solidFill>
                  <a:srgbClr val="FF0000"/>
                </a:solidFill>
              </a:rPr>
              <a:t>.</a:t>
            </a:r>
          </a:p>
          <a:p>
            <a:endParaRPr lang="tr-TR" sz="3600" dirty="0" smtClean="0"/>
          </a:p>
          <a:p>
            <a:r>
              <a:rPr lang="en-US" sz="3600" dirty="0" smtClean="0"/>
              <a:t>She said she wanted to bring her</a:t>
            </a:r>
            <a:r>
              <a:rPr lang="tr-TR" sz="3600" dirty="0" smtClean="0"/>
              <a:t> </a:t>
            </a:r>
            <a:r>
              <a:rPr lang="en-US" sz="3600" dirty="0" smtClean="0"/>
              <a:t>children.</a:t>
            </a:r>
            <a:endParaRPr lang="tr-TR" sz="3600" dirty="0" smtClean="0"/>
          </a:p>
          <a:p>
            <a:r>
              <a:rPr lang="tr-TR" sz="3600" dirty="0" smtClean="0">
                <a:solidFill>
                  <a:srgbClr val="FF0000"/>
                </a:solidFill>
              </a:rPr>
              <a:t>Çocuklarını getirmek istediğini söyledi</a:t>
            </a:r>
            <a:endParaRPr lang="tr-T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721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5"/>
          <p:cNvSpPr txBox="1">
            <a:spLocks/>
          </p:cNvSpPr>
          <p:nvPr/>
        </p:nvSpPr>
        <p:spPr>
          <a:xfrm>
            <a:off x="0" y="1196752"/>
            <a:ext cx="8761413" cy="7069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rgbClr val="FF0000"/>
                </a:solidFill>
              </a:rPr>
              <a:t>Bu </a:t>
            </a:r>
            <a:r>
              <a:rPr lang="en-US" sz="2400" dirty="0" err="1" smtClean="0">
                <a:solidFill>
                  <a:srgbClr val="FF0000"/>
                </a:solidFill>
              </a:rPr>
              <a:t>örnekte</a:t>
            </a:r>
            <a:r>
              <a:rPr lang="en-US" sz="2400" dirty="0" smtClean="0">
                <a:solidFill>
                  <a:srgbClr val="FF0000"/>
                </a:solidFill>
              </a:rPr>
              <a:t> de, my wife, his wife </a:t>
            </a:r>
            <a:r>
              <a:rPr lang="en-US" sz="2400" dirty="0" err="1" smtClean="0">
                <a:solidFill>
                  <a:srgbClr val="FF0000"/>
                </a:solidFill>
              </a:rPr>
              <a:t>olarak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değişmiştir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6"/>
          <p:cNvSpPr txBox="1">
            <a:spLocks/>
          </p:cNvSpPr>
          <p:nvPr/>
        </p:nvSpPr>
        <p:spPr>
          <a:xfrm>
            <a:off x="123569" y="2603500"/>
            <a:ext cx="4232408" cy="34163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 Jack said, "My wife went with me to the show." </a:t>
            </a:r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</p:txBody>
      </p:sp>
      <p:sp>
        <p:nvSpPr>
          <p:cNvPr id="4" name="İçerik Yer Tutucusu 7"/>
          <p:cNvSpPr txBox="1">
            <a:spLocks/>
          </p:cNvSpPr>
          <p:nvPr/>
        </p:nvSpPr>
        <p:spPr>
          <a:xfrm>
            <a:off x="4644008" y="2596516"/>
            <a:ext cx="4385213" cy="33108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Jack said his wife had gone with him to the show. </a:t>
            </a:r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528674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8"/>
          <p:cNvSpPr txBox="1">
            <a:spLocks/>
          </p:cNvSpPr>
          <p:nvPr/>
        </p:nvSpPr>
        <p:spPr>
          <a:xfrm>
            <a:off x="179512" y="1052736"/>
            <a:ext cx="8761413" cy="7069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 smtClean="0">
                <a:solidFill>
                  <a:srgbClr val="FF0000"/>
                </a:solidFill>
              </a:rPr>
              <a:t>Doğrudan anlatımda kullanılan zaman, dolaylı anlatımda </a:t>
            </a:r>
            <a:r>
              <a:rPr lang="tr-TR" sz="2400" dirty="0" smtClean="0">
                <a:solidFill>
                  <a:srgbClr val="000090"/>
                </a:solidFill>
              </a:rPr>
              <a:t>bir adım geri</a:t>
            </a:r>
            <a:r>
              <a:rPr lang="tr-TR" sz="2400" dirty="0" smtClean="0">
                <a:solidFill>
                  <a:srgbClr val="FF0000"/>
                </a:solidFill>
              </a:rPr>
              <a:t> gitmektedir.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Metin Yer Tutucusu 11"/>
          <p:cNvSpPr txBox="1">
            <a:spLocks/>
          </p:cNvSpPr>
          <p:nvPr/>
        </p:nvSpPr>
        <p:spPr>
          <a:xfrm>
            <a:off x="683568" y="2132856"/>
            <a:ext cx="4825157" cy="5762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rgbClr val="FF0000"/>
                </a:solidFill>
              </a:rPr>
              <a:t>Direct Speech </a:t>
            </a:r>
          </a:p>
        </p:txBody>
      </p:sp>
      <p:sp>
        <p:nvSpPr>
          <p:cNvPr id="4" name="Metin Yer Tutucusu 13"/>
          <p:cNvSpPr txBox="1">
            <a:spLocks/>
          </p:cNvSpPr>
          <p:nvPr/>
        </p:nvSpPr>
        <p:spPr>
          <a:xfrm>
            <a:off x="5497149" y="2132856"/>
            <a:ext cx="4825159" cy="5762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err="1" smtClean="0">
                <a:solidFill>
                  <a:srgbClr val="FF0000"/>
                </a:solidFill>
              </a:rPr>
              <a:t>Indirect</a:t>
            </a:r>
            <a:r>
              <a:rPr lang="tr-TR" dirty="0" smtClean="0">
                <a:solidFill>
                  <a:srgbClr val="FF0000"/>
                </a:solidFill>
              </a:rPr>
              <a:t> Speech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5" name="İçerik Yer Tutucusu 12"/>
          <p:cNvSpPr txBox="1">
            <a:spLocks/>
          </p:cNvSpPr>
          <p:nvPr/>
        </p:nvSpPr>
        <p:spPr>
          <a:xfrm>
            <a:off x="28322" y="2852936"/>
            <a:ext cx="4825158" cy="357526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/>
          </a:p>
          <a:p>
            <a:r>
              <a:rPr lang="en-US" dirty="0" smtClean="0"/>
              <a:t>He said, "I live in </a:t>
            </a:r>
            <a:r>
              <a:rPr lang="en-US" dirty="0" smtClean="0"/>
              <a:t>İzmir.</a:t>
            </a:r>
            <a:r>
              <a:rPr lang="en-US" dirty="0" smtClean="0"/>
              <a:t>"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 Paris' </a:t>
            </a:r>
            <a:r>
              <a:rPr lang="en-US" dirty="0" err="1" smtClean="0">
                <a:solidFill>
                  <a:srgbClr val="FF0000"/>
                </a:solidFill>
              </a:rPr>
              <a:t>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yaşıyorum</a:t>
            </a:r>
            <a:r>
              <a:rPr lang="en-US" dirty="0" smtClean="0">
                <a:solidFill>
                  <a:srgbClr val="FF0000"/>
                </a:solidFill>
              </a:rPr>
              <a:t>.”, </a:t>
            </a:r>
            <a:r>
              <a:rPr lang="en-US" dirty="0" err="1" smtClean="0">
                <a:solidFill>
                  <a:srgbClr val="FF0000"/>
                </a:solidFill>
              </a:rPr>
              <a:t>dedi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He </a:t>
            </a:r>
            <a:r>
              <a:rPr lang="tr-TR" dirty="0" err="1" smtClean="0"/>
              <a:t>said</a:t>
            </a:r>
            <a:r>
              <a:rPr lang="tr-TR" dirty="0" smtClean="0"/>
              <a:t>, "I am </a:t>
            </a:r>
            <a:r>
              <a:rPr lang="tr-TR" dirty="0" err="1" smtClean="0"/>
              <a:t>cooking</a:t>
            </a:r>
            <a:r>
              <a:rPr lang="tr-TR" dirty="0" smtClean="0"/>
              <a:t> </a:t>
            </a:r>
            <a:r>
              <a:rPr lang="tr-TR" dirty="0" err="1" smtClean="0"/>
              <a:t>dinner</a:t>
            </a:r>
            <a:r>
              <a:rPr lang="tr-TR" dirty="0" smtClean="0"/>
              <a:t>."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“Akşam yemeğini pişiriyorum”, dedi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İçerik Yer Tutucusu 14"/>
          <p:cNvSpPr txBox="1">
            <a:spLocks/>
          </p:cNvSpPr>
          <p:nvPr/>
        </p:nvSpPr>
        <p:spPr>
          <a:xfrm>
            <a:off x="4499991" y="2204864"/>
            <a:ext cx="4644009" cy="357526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/>
          </a:p>
          <a:p>
            <a:r>
              <a:rPr lang="en-US" sz="2400" dirty="0" smtClean="0"/>
              <a:t>He said he lived in </a:t>
            </a:r>
            <a:r>
              <a:rPr lang="en-US" sz="2400" dirty="0" smtClean="0"/>
              <a:t>İzmir.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”</a:t>
            </a:r>
            <a:r>
              <a:rPr lang="en-US" sz="2400" dirty="0" err="1" smtClean="0">
                <a:solidFill>
                  <a:srgbClr val="FF0000"/>
                </a:solidFill>
              </a:rPr>
              <a:t>Paris'te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yaşadığını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söyledi</a:t>
            </a:r>
            <a:r>
              <a:rPr lang="en-US" sz="2400" dirty="0" smtClean="0">
                <a:solidFill>
                  <a:srgbClr val="FF0000"/>
                </a:solidFill>
              </a:rPr>
              <a:t>.”</a:t>
            </a:r>
            <a:endParaRPr lang="tr-TR" sz="2400" dirty="0" smtClean="0">
              <a:solidFill>
                <a:srgbClr val="FF0000"/>
              </a:solidFill>
            </a:endParaRPr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r>
              <a:rPr lang="en-US" sz="2400" dirty="0" smtClean="0"/>
              <a:t>He said he was cooking dinner.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”</a:t>
            </a:r>
            <a:r>
              <a:rPr lang="en-US" sz="2400" dirty="0" err="1" smtClean="0">
                <a:solidFill>
                  <a:srgbClr val="FF0000"/>
                </a:solidFill>
              </a:rPr>
              <a:t>Akşam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yemeğini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pişirdiğini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söyledi</a:t>
            </a:r>
            <a:r>
              <a:rPr lang="en-US" sz="2400" dirty="0" smtClean="0">
                <a:solidFill>
                  <a:srgbClr val="FF0000"/>
                </a:solidFill>
              </a:rPr>
              <a:t>.”</a:t>
            </a:r>
            <a:endParaRPr lang="tr-TR" sz="2400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4238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179512" y="764704"/>
            <a:ext cx="8761413" cy="7069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rgbClr val="FF0000"/>
                </a:solidFill>
              </a:rPr>
              <a:t>Examples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Metin Yer Tutucusu 11"/>
          <p:cNvSpPr txBox="1">
            <a:spLocks/>
          </p:cNvSpPr>
          <p:nvPr/>
        </p:nvSpPr>
        <p:spPr>
          <a:xfrm>
            <a:off x="395536" y="2060848"/>
            <a:ext cx="4825157" cy="576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smtClean="0">
                <a:solidFill>
                  <a:schemeClr val="accent1"/>
                </a:solidFill>
              </a:rPr>
              <a:t>Direct Speech </a:t>
            </a:r>
          </a:p>
        </p:txBody>
      </p:sp>
      <p:sp>
        <p:nvSpPr>
          <p:cNvPr id="4" name="Metin Yer Tutucusu 13"/>
          <p:cNvSpPr txBox="1">
            <a:spLocks/>
          </p:cNvSpPr>
          <p:nvPr/>
        </p:nvSpPr>
        <p:spPr>
          <a:xfrm>
            <a:off x="4427984" y="1988840"/>
            <a:ext cx="4939458" cy="5762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err="1" smtClean="0">
                <a:solidFill>
                  <a:schemeClr val="accent1"/>
                </a:solidFill>
              </a:rPr>
              <a:t>Indirect</a:t>
            </a:r>
            <a:r>
              <a:rPr lang="tr-TR" sz="2400" dirty="0" smtClean="0">
                <a:solidFill>
                  <a:schemeClr val="accent1"/>
                </a:solidFill>
              </a:rPr>
              <a:t> Speech</a:t>
            </a:r>
            <a:endParaRPr lang="tr-TR" sz="2400" dirty="0">
              <a:solidFill>
                <a:schemeClr val="accent1"/>
              </a:solidFill>
            </a:endParaRPr>
          </a:p>
        </p:txBody>
      </p:sp>
      <p:sp>
        <p:nvSpPr>
          <p:cNvPr id="5" name="İçerik Yer Tutucusu 3"/>
          <p:cNvSpPr txBox="1">
            <a:spLocks/>
          </p:cNvSpPr>
          <p:nvPr/>
        </p:nvSpPr>
        <p:spPr>
          <a:xfrm>
            <a:off x="22102" y="1916832"/>
            <a:ext cx="4536504" cy="340222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r>
              <a:rPr lang="en-US" sz="2400" dirty="0" smtClean="0"/>
              <a:t>He said, "I have visited London twice."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“</a:t>
            </a:r>
            <a:r>
              <a:rPr lang="en-US" sz="2400" dirty="0" err="1" smtClean="0">
                <a:solidFill>
                  <a:srgbClr val="FF0000"/>
                </a:solidFill>
              </a:rPr>
              <a:t>Londrayı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iki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kez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ziyaret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ettim</a:t>
            </a:r>
            <a:r>
              <a:rPr lang="en-US" sz="2400" dirty="0" smtClean="0">
                <a:solidFill>
                  <a:srgbClr val="FF0000"/>
                </a:solidFill>
              </a:rPr>
              <a:t>”, </a:t>
            </a:r>
            <a:r>
              <a:rPr lang="en-US" sz="2400" dirty="0" err="1" smtClean="0">
                <a:solidFill>
                  <a:srgbClr val="FF0000"/>
                </a:solidFill>
              </a:rPr>
              <a:t>dedi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tr-TR" sz="24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tr-TR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tr-TR" sz="2400" dirty="0" smtClean="0"/>
          </a:p>
          <a:p>
            <a:r>
              <a:rPr lang="en-US" sz="2400" dirty="0" smtClean="0"/>
              <a:t>He said, "I can come tonight."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“Bu </a:t>
            </a:r>
            <a:r>
              <a:rPr lang="en-US" sz="2400" dirty="0" err="1" smtClean="0">
                <a:solidFill>
                  <a:srgbClr val="FF0000"/>
                </a:solidFill>
              </a:rPr>
              <a:t>akşam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gelebilirim</a:t>
            </a:r>
            <a:r>
              <a:rPr lang="en-US" sz="2400" dirty="0" smtClean="0">
                <a:solidFill>
                  <a:srgbClr val="FF0000"/>
                </a:solidFill>
              </a:rPr>
              <a:t>”, </a:t>
            </a:r>
            <a:r>
              <a:rPr lang="en-US" sz="2400" dirty="0" err="1" smtClean="0">
                <a:solidFill>
                  <a:srgbClr val="FF0000"/>
                </a:solidFill>
              </a:rPr>
              <a:t>dedi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6" name="İçerik Yer Tutucusu 4"/>
          <p:cNvSpPr txBox="1">
            <a:spLocks/>
          </p:cNvSpPr>
          <p:nvPr/>
        </p:nvSpPr>
        <p:spPr>
          <a:xfrm>
            <a:off x="4427984" y="2420888"/>
            <a:ext cx="5053759" cy="403244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r>
              <a:rPr lang="en-US" dirty="0" smtClean="0"/>
              <a:t>He said he had visited London twice.”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Londrayı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iki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ziyaret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ettiğini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söyledi</a:t>
            </a:r>
            <a:r>
              <a:rPr lang="en-US" dirty="0" smtClean="0">
                <a:solidFill>
                  <a:srgbClr val="FF0000"/>
                </a:solidFill>
              </a:rPr>
              <a:t>.”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r>
              <a:rPr lang="en-US" dirty="0" smtClean="0"/>
              <a:t>He said he could come that night.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”Bu </a:t>
            </a:r>
            <a:r>
              <a:rPr lang="en-US" dirty="0" err="1" smtClean="0">
                <a:solidFill>
                  <a:srgbClr val="FF0000"/>
                </a:solidFill>
              </a:rPr>
              <a:t>akşam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gelebileceğini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söyledi</a:t>
            </a:r>
            <a:r>
              <a:rPr lang="en-US" dirty="0" smtClean="0">
                <a:solidFill>
                  <a:srgbClr val="FF0000"/>
                </a:solidFill>
              </a:rPr>
              <a:t>.”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733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-29636" y="764704"/>
            <a:ext cx="8761413" cy="7069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>
                <a:solidFill>
                  <a:srgbClr val="FF0000"/>
                </a:solidFill>
              </a:rPr>
              <a:t>Examples-2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Metin Yer Tutucusu 11"/>
          <p:cNvSpPr txBox="1">
            <a:spLocks/>
          </p:cNvSpPr>
          <p:nvPr/>
        </p:nvSpPr>
        <p:spPr>
          <a:xfrm>
            <a:off x="179512" y="1988840"/>
            <a:ext cx="5378750" cy="576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smtClean="0">
                <a:solidFill>
                  <a:schemeClr val="accent1"/>
                </a:solidFill>
              </a:rPr>
              <a:t>Direct Speech </a:t>
            </a:r>
          </a:p>
        </p:txBody>
      </p:sp>
      <p:sp>
        <p:nvSpPr>
          <p:cNvPr id="4" name="Metin Yer Tutucusu 13"/>
          <p:cNvSpPr txBox="1">
            <a:spLocks/>
          </p:cNvSpPr>
          <p:nvPr/>
        </p:nvSpPr>
        <p:spPr>
          <a:xfrm>
            <a:off x="5076056" y="1988840"/>
            <a:ext cx="5506165" cy="5762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err="1" smtClean="0">
                <a:solidFill>
                  <a:schemeClr val="accent1"/>
                </a:solidFill>
              </a:rPr>
              <a:t>Indirect</a:t>
            </a:r>
            <a:r>
              <a:rPr lang="tr-TR" sz="2400" dirty="0" smtClean="0">
                <a:solidFill>
                  <a:schemeClr val="accent1"/>
                </a:solidFill>
              </a:rPr>
              <a:t> Speech</a:t>
            </a:r>
            <a:endParaRPr lang="tr-TR" sz="2400" dirty="0">
              <a:solidFill>
                <a:schemeClr val="accent1"/>
              </a:solidFill>
            </a:endParaRPr>
          </a:p>
        </p:txBody>
      </p:sp>
      <p:sp>
        <p:nvSpPr>
          <p:cNvPr id="5" name="İçerik Yer Tutucusu 3"/>
          <p:cNvSpPr txBox="1">
            <a:spLocks/>
          </p:cNvSpPr>
          <p:nvPr/>
        </p:nvSpPr>
        <p:spPr>
          <a:xfrm>
            <a:off x="2117" y="2570854"/>
            <a:ext cx="5378750" cy="34022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tr-TR" dirty="0" smtClean="0"/>
          </a:p>
          <a:p>
            <a:r>
              <a:rPr lang="en-US" dirty="0"/>
              <a:t>He said, "I should see a doctor"</a:t>
            </a:r>
          </a:p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Doktara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görünmeliyim</a:t>
            </a:r>
            <a:r>
              <a:rPr lang="en-US" dirty="0">
                <a:solidFill>
                  <a:srgbClr val="FF0000"/>
                </a:solidFill>
              </a:rPr>
              <a:t>”, </a:t>
            </a:r>
            <a:r>
              <a:rPr lang="en-US" dirty="0" err="1">
                <a:solidFill>
                  <a:srgbClr val="FF0000"/>
                </a:solidFill>
              </a:rPr>
              <a:t>dedi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Font typeface="Wingdings 3" charset="2"/>
              <a:buNone/>
            </a:pPr>
            <a:endParaRPr lang="tr-TR" dirty="0" smtClean="0"/>
          </a:p>
          <a:p>
            <a:pPr marL="0" indent="0">
              <a:buFont typeface="Wingdings 3" charset="2"/>
              <a:buNone/>
            </a:pPr>
            <a:endParaRPr lang="tr-TR" dirty="0" smtClean="0"/>
          </a:p>
          <a:p>
            <a:r>
              <a:rPr lang="en-US" dirty="0"/>
              <a:t>He said, "I may buy a new car."</a:t>
            </a:r>
          </a:p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Yeni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bir</a:t>
            </a:r>
            <a:r>
              <a:rPr lang="en-US" dirty="0">
                <a:solidFill>
                  <a:srgbClr val="FF0000"/>
                </a:solidFill>
              </a:rPr>
              <a:t> araba satın </a:t>
            </a:r>
            <a:r>
              <a:rPr lang="en-US" dirty="0" err="1">
                <a:solidFill>
                  <a:srgbClr val="FF0000"/>
                </a:solidFill>
              </a:rPr>
              <a:t>alabilirim</a:t>
            </a:r>
            <a:r>
              <a:rPr lang="en-US" dirty="0">
                <a:solidFill>
                  <a:srgbClr val="FF0000"/>
                </a:solidFill>
              </a:rPr>
              <a:t>”, </a:t>
            </a:r>
            <a:r>
              <a:rPr lang="en-US" dirty="0" err="1">
                <a:solidFill>
                  <a:srgbClr val="FF0000"/>
                </a:solidFill>
              </a:rPr>
              <a:t>dedi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İçerik Yer Tutucusu 4"/>
          <p:cNvSpPr txBox="1">
            <a:spLocks/>
          </p:cNvSpPr>
          <p:nvPr/>
        </p:nvSpPr>
        <p:spPr>
          <a:xfrm>
            <a:off x="4839880" y="2557206"/>
            <a:ext cx="5437531" cy="3402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tr-TR" dirty="0" smtClean="0"/>
          </a:p>
          <a:p>
            <a:r>
              <a:rPr lang="en-US" dirty="0"/>
              <a:t>He said he should see a doctor.</a:t>
            </a:r>
          </a:p>
          <a:p>
            <a:r>
              <a:rPr lang="en-US" dirty="0">
                <a:solidFill>
                  <a:srgbClr val="FF0000"/>
                </a:solidFill>
              </a:rPr>
              <a:t>”</a:t>
            </a:r>
            <a:r>
              <a:rPr lang="en-US" dirty="0" err="1">
                <a:solidFill>
                  <a:srgbClr val="FF0000"/>
                </a:solidFill>
              </a:rPr>
              <a:t>Doktara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görünmesi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gerektiğini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söyledi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Font typeface="Wingdings 3" charset="2"/>
              <a:buNone/>
            </a:pPr>
            <a:endParaRPr lang="tr-TR" dirty="0" smtClean="0"/>
          </a:p>
          <a:p>
            <a:pPr marL="0" indent="0">
              <a:buFont typeface="Wingdings 3" charset="2"/>
              <a:buNone/>
            </a:pPr>
            <a:endParaRPr lang="tr-TR" dirty="0" smtClean="0"/>
          </a:p>
          <a:p>
            <a:r>
              <a:rPr lang="en-US" dirty="0"/>
              <a:t>He said he might buy a new car.</a:t>
            </a:r>
          </a:p>
          <a:p>
            <a:r>
              <a:rPr lang="en-US" dirty="0">
                <a:solidFill>
                  <a:srgbClr val="FF0000"/>
                </a:solidFill>
              </a:rPr>
              <a:t>”</a:t>
            </a:r>
            <a:r>
              <a:rPr lang="en-US" dirty="0" err="1">
                <a:solidFill>
                  <a:srgbClr val="FF0000"/>
                </a:solidFill>
              </a:rPr>
              <a:t>Yeni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bir</a:t>
            </a:r>
            <a:r>
              <a:rPr lang="en-US" dirty="0">
                <a:solidFill>
                  <a:srgbClr val="FF0000"/>
                </a:solidFill>
              </a:rPr>
              <a:t> araba </a:t>
            </a:r>
            <a:r>
              <a:rPr lang="en-US" dirty="0" err="1">
                <a:solidFill>
                  <a:srgbClr val="FF0000"/>
                </a:solidFill>
              </a:rPr>
              <a:t>alabileceğini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söyledi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84469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1478</Words>
  <Application>Microsoft Macintosh PowerPoint</Application>
  <PresentationFormat>On-screen Show (4:3)</PresentationFormat>
  <Paragraphs>239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Ofis Teması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present tense</dc:title>
  <dc:creator>111</dc:creator>
  <cp:lastModifiedBy>Muhammet</cp:lastModifiedBy>
  <cp:revision>27</cp:revision>
  <dcterms:created xsi:type="dcterms:W3CDTF">2020-01-12T21:59:54Z</dcterms:created>
  <dcterms:modified xsi:type="dcterms:W3CDTF">2020-03-24T22:46:13Z</dcterms:modified>
</cp:coreProperties>
</file>