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30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302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71" autoAdjust="0"/>
  </p:normalViewPr>
  <p:slideViewPr>
    <p:cSldViewPr>
      <p:cViewPr varScale="1">
        <p:scale>
          <a:sx n="87" d="100"/>
          <a:sy n="87" d="100"/>
        </p:scale>
        <p:origin x="-16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48751-FE7F-431C-BCBE-6EF0F0E09A77}" type="datetimeFigureOut">
              <a:rPr lang="tr-TR" smtClean="0"/>
              <a:t>30/03/20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91283-C46B-4525-9F35-FB7D6AF77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76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BFD-32F6-4984-9113-9AC5B7D24CFB}" type="datetime1">
              <a:rPr lang="tr-TR" smtClean="0"/>
              <a:t>30/03/20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98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4A80-C4DC-4067-B202-E747CD7F0601}" type="datetime1">
              <a:rPr lang="tr-TR" smtClean="0"/>
              <a:t>30/03/20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43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67E9-CD01-4040-B648-C6016EFE0CF0}" type="datetime1">
              <a:rPr lang="tr-TR" smtClean="0"/>
              <a:t>30/03/20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5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BA4F-CA21-42FF-B5DB-4B076935E97F}" type="datetime1">
              <a:rPr lang="tr-TR" smtClean="0"/>
              <a:t>30/03/20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72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42C9-D7DE-4E09-8557-B1D3A422DEEC}" type="datetime1">
              <a:rPr lang="tr-TR" smtClean="0"/>
              <a:t>30/03/20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7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680-A23E-477A-829A-0BA4F2FD371A}" type="datetime1">
              <a:rPr lang="tr-TR" smtClean="0"/>
              <a:t>30/03/20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93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77-8CEA-418B-985F-08346B348F84}" type="datetime1">
              <a:rPr lang="tr-TR" smtClean="0"/>
              <a:t>30/03/20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67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E187-51A8-4DAE-B92B-3D35EC73BE87}" type="datetime1">
              <a:rPr lang="tr-TR" smtClean="0"/>
              <a:t>30/03/20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9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DDEF-40C7-4FD0-ACCB-54A650F31EBB}" type="datetime1">
              <a:rPr lang="tr-TR" smtClean="0"/>
              <a:t>30/03/20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85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0D81-74D9-44D9-8F34-9D3369E43619}" type="datetime1">
              <a:rPr lang="tr-TR" smtClean="0"/>
              <a:t>30/03/20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86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0EA-AE78-4E13-AF03-9D4B560B781D}" type="datetime1">
              <a:rPr lang="tr-TR" smtClean="0"/>
              <a:t>30/03/20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03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tmp"/><Relationship Id="rId16" Type="http://schemas.openxmlformats.org/officeDocument/2006/relationships/image" Target="../media/image4.tm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7C64-472B-4351-9080-D723FC189021}" type="datetime1">
              <a:rPr lang="tr-TR" smtClean="0"/>
              <a:t>30/03/20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nimethoca.com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4896"/>
            <a:ext cx="887760" cy="88776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4" y="302394"/>
            <a:ext cx="174942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Resim 8" descr="Ekran Kırpma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09" y="6508678"/>
            <a:ext cx="1695687" cy="342948"/>
          </a:xfrm>
          <a:prstGeom prst="rect">
            <a:avLst/>
          </a:prstGeom>
        </p:spPr>
      </p:pic>
      <p:pic>
        <p:nvPicPr>
          <p:cNvPr id="2" name="Resim 1" descr="Ekran Kırpma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489410"/>
            <a:ext cx="8856984" cy="8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5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3238128" cy="3590255"/>
          </a:xfrm>
        </p:spPr>
        <p:txBody>
          <a:bodyPr/>
          <a:lstStyle/>
          <a:p>
            <a:r>
              <a:rPr lang="tr-TR" sz="6000" b="1" dirty="0" smtClean="0"/>
              <a:t>SOME</a:t>
            </a:r>
            <a:br>
              <a:rPr lang="tr-TR" sz="6000" b="1" dirty="0" smtClean="0"/>
            </a:br>
            <a:r>
              <a:rPr lang="tr-TR" sz="6000" b="1" dirty="0" smtClean="0"/>
              <a:t>EVERY</a:t>
            </a:r>
            <a:br>
              <a:rPr lang="tr-TR" sz="6000" b="1" dirty="0" smtClean="0"/>
            </a:br>
            <a:r>
              <a:rPr lang="tr-TR" sz="6000" b="1" dirty="0" smtClean="0"/>
              <a:t>ANY</a:t>
            </a:r>
            <a:br>
              <a:rPr lang="tr-TR" sz="6000" b="1" dirty="0" smtClean="0"/>
            </a:br>
            <a:r>
              <a:rPr lang="tr-TR" sz="6000" b="1" dirty="0" smtClean="0"/>
              <a:t>NO</a:t>
            </a:r>
            <a:endParaRPr lang="tr-TR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51920" y="2924944"/>
            <a:ext cx="12241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800000"/>
                </a:solidFill>
              </a:rPr>
              <a:t>+</a:t>
            </a:r>
            <a:endParaRPr lang="en-US" sz="6000" b="1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2060848"/>
            <a:ext cx="27363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800000"/>
                </a:solidFill>
              </a:rPr>
              <a:t>o</a:t>
            </a:r>
            <a:r>
              <a:rPr lang="en-US" sz="4400" b="1" dirty="0" smtClean="0">
                <a:solidFill>
                  <a:srgbClr val="800000"/>
                </a:solidFill>
              </a:rPr>
              <a:t>ne </a:t>
            </a:r>
          </a:p>
          <a:p>
            <a:r>
              <a:rPr lang="en-US" sz="4400" b="1" dirty="0">
                <a:solidFill>
                  <a:srgbClr val="800000"/>
                </a:solidFill>
              </a:rPr>
              <a:t>b</a:t>
            </a:r>
            <a:r>
              <a:rPr lang="en-US" sz="4400" b="1" dirty="0" smtClean="0">
                <a:solidFill>
                  <a:srgbClr val="800000"/>
                </a:solidFill>
              </a:rPr>
              <a:t>ody</a:t>
            </a:r>
          </a:p>
          <a:p>
            <a:r>
              <a:rPr lang="en-US" sz="4400" b="1" dirty="0">
                <a:solidFill>
                  <a:srgbClr val="800000"/>
                </a:solidFill>
              </a:rPr>
              <a:t>t</a:t>
            </a:r>
            <a:r>
              <a:rPr lang="en-US" sz="4400" b="1" dirty="0" smtClean="0">
                <a:solidFill>
                  <a:srgbClr val="800000"/>
                </a:solidFill>
              </a:rPr>
              <a:t>hing</a:t>
            </a:r>
          </a:p>
          <a:p>
            <a:r>
              <a:rPr lang="en-US" sz="4400" b="1" dirty="0" smtClean="0">
                <a:solidFill>
                  <a:srgbClr val="800000"/>
                </a:solidFill>
              </a:rPr>
              <a:t>where</a:t>
            </a:r>
            <a:endParaRPr lang="en-US" sz="4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3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70000" lnSpcReduction="20000"/>
          </a:bodyPr>
          <a:lstStyle/>
          <a:p>
            <a:r>
              <a:rPr lang="tr-TR" sz="5100" dirty="0" smtClean="0">
                <a:solidFill>
                  <a:srgbClr val="FF0000"/>
                </a:solidFill>
              </a:rPr>
              <a:t>Örnekler</a:t>
            </a:r>
          </a:p>
          <a:p>
            <a:endParaRPr lang="tr-T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didn't see </a:t>
            </a:r>
            <a:r>
              <a:rPr lang="en-US" b="1" dirty="0"/>
              <a:t>anybody </a:t>
            </a:r>
            <a:r>
              <a:rPr lang="en-US" dirty="0"/>
              <a:t>at </a:t>
            </a:r>
            <a:r>
              <a:rPr lang="en-US" dirty="0" smtClean="0"/>
              <a:t>school.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(Okulda kimseyi </a:t>
            </a:r>
            <a:r>
              <a:rPr lang="tr-TR" dirty="0"/>
              <a:t>görmedim</a:t>
            </a:r>
            <a:r>
              <a:rPr lang="tr-TR" dirty="0" smtClean="0"/>
              <a:t>.)</a:t>
            </a:r>
          </a:p>
          <a:p>
            <a:endParaRPr lang="tr-TR" dirty="0"/>
          </a:p>
          <a:p>
            <a:pPr marL="0" indent="0">
              <a:buNone/>
            </a:pPr>
            <a:r>
              <a:rPr lang="en-US" dirty="0"/>
              <a:t>Is there </a:t>
            </a:r>
            <a:r>
              <a:rPr lang="en-US" b="1" dirty="0"/>
              <a:t>anybody</a:t>
            </a:r>
            <a:r>
              <a:rPr lang="en-US" dirty="0"/>
              <a:t> who knows </a:t>
            </a:r>
            <a:r>
              <a:rPr lang="en-US" dirty="0" smtClean="0"/>
              <a:t>you?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Seni bilen </a:t>
            </a:r>
            <a:r>
              <a:rPr lang="tr-TR" dirty="0"/>
              <a:t>biri var mı</a:t>
            </a:r>
            <a:r>
              <a:rPr lang="tr-TR" dirty="0" smtClean="0"/>
              <a:t>?)</a:t>
            </a:r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en-US" dirty="0"/>
              <a:t>Let's not tell </a:t>
            </a:r>
            <a:r>
              <a:rPr lang="tr-TR" b="1" dirty="0" err="1" smtClean="0"/>
              <a:t>anybody</a:t>
            </a:r>
            <a:r>
              <a:rPr lang="en-US" dirty="0"/>
              <a:t> until next </a:t>
            </a:r>
            <a:r>
              <a:rPr lang="en-US" dirty="0" smtClean="0"/>
              <a:t>Tuesday.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(Önümüzdeki Salı’ya  </a:t>
            </a:r>
            <a:r>
              <a:rPr lang="tr-TR" dirty="0"/>
              <a:t>kadar kimseye söylemeyelim</a:t>
            </a:r>
            <a:r>
              <a:rPr lang="tr-TR" dirty="0" smtClean="0"/>
              <a:t>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692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76200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rgbClr val="800000"/>
                </a:solidFill>
              </a:rPr>
              <a:t>Nobody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708920"/>
            <a:ext cx="7620000" cy="2332856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tr-TR" b="1" dirty="0">
                <a:solidFill>
                  <a:srgbClr val="800000"/>
                </a:solidFill>
              </a:rPr>
              <a:t>NO </a:t>
            </a:r>
            <a:r>
              <a:rPr lang="tr-TR" b="1" dirty="0" smtClean="0">
                <a:solidFill>
                  <a:srgbClr val="800000"/>
                </a:solidFill>
              </a:rPr>
              <a:t>(body)</a:t>
            </a:r>
            <a:r>
              <a:rPr lang="tr-TR" b="1" dirty="0" smtClean="0"/>
              <a:t>: </a:t>
            </a:r>
            <a:r>
              <a:rPr lang="tr-TR" dirty="0" smtClean="0"/>
              <a:t> </a:t>
            </a:r>
            <a:r>
              <a:rPr lang="tr-TR" dirty="0" smtClean="0"/>
              <a:t>“</a:t>
            </a:r>
            <a:r>
              <a:rPr lang="tr-TR" dirty="0"/>
              <a:t>Hiç kimse</a:t>
            </a:r>
            <a:r>
              <a:rPr lang="tr-TR" dirty="0" smtClean="0"/>
              <a:t>” anlamına </a:t>
            </a:r>
            <a:r>
              <a:rPr lang="tr-TR" dirty="0"/>
              <a:t>gelir. </a:t>
            </a:r>
            <a:r>
              <a:rPr lang="tr-TR" b="1" dirty="0">
                <a:solidFill>
                  <a:srgbClr val="800000"/>
                </a:solidFill>
              </a:rPr>
              <a:t>Olumlu cümle yapılarında </a:t>
            </a:r>
            <a:r>
              <a:rPr lang="tr-TR" b="1" dirty="0" smtClean="0">
                <a:solidFill>
                  <a:srgbClr val="800000"/>
                </a:solidFill>
              </a:rPr>
              <a:t>kullanılır, </a:t>
            </a:r>
            <a:r>
              <a:rPr lang="tr-TR" b="1" dirty="0">
                <a:solidFill>
                  <a:srgbClr val="800000"/>
                </a:solidFill>
              </a:rPr>
              <a:t>fakat </a:t>
            </a:r>
            <a:r>
              <a:rPr lang="tr-TR" b="1" dirty="0" smtClean="0">
                <a:solidFill>
                  <a:srgbClr val="800000"/>
                </a:solidFill>
              </a:rPr>
              <a:t>verdiği </a:t>
            </a:r>
            <a:r>
              <a:rPr lang="tr-TR" b="1" dirty="0">
                <a:solidFill>
                  <a:srgbClr val="800000"/>
                </a:solidFill>
              </a:rPr>
              <a:t>anlam olumsuzdur</a:t>
            </a:r>
            <a:r>
              <a:rPr lang="tr-TR" dirty="0"/>
              <a:t>. Soru cümlelerinde sadece özne yerine kullanılabilir, nesne görevi görmez</a:t>
            </a:r>
            <a:r>
              <a:rPr lang="tr-TR" dirty="0" smtClean="0"/>
              <a:t>.</a:t>
            </a:r>
          </a:p>
          <a:p>
            <a:endParaRPr lang="tr-TR" sz="3300" dirty="0"/>
          </a:p>
          <a:p>
            <a:r>
              <a:rPr lang="tr-TR" sz="3300" b="1" i="1" dirty="0" err="1">
                <a:solidFill>
                  <a:srgbClr val="800000"/>
                </a:solidFill>
              </a:rPr>
              <a:t>Nobody</a:t>
            </a:r>
            <a:r>
              <a:rPr lang="tr-TR" sz="3300" i="1" dirty="0">
                <a:solidFill>
                  <a:srgbClr val="800000"/>
                </a:solidFill>
              </a:rPr>
              <a:t> </a:t>
            </a:r>
            <a:r>
              <a:rPr lang="tr-TR" sz="3300" i="1" dirty="0"/>
              <a:t>ve </a:t>
            </a:r>
            <a:r>
              <a:rPr lang="tr-TR" sz="3300" b="1" i="1" dirty="0" err="1">
                <a:solidFill>
                  <a:srgbClr val="800000"/>
                </a:solidFill>
              </a:rPr>
              <a:t>somebody</a:t>
            </a:r>
            <a:r>
              <a:rPr lang="tr-TR" sz="3300" i="1" dirty="0">
                <a:solidFill>
                  <a:srgbClr val="800000"/>
                </a:solidFill>
              </a:rPr>
              <a:t> </a:t>
            </a:r>
            <a:r>
              <a:rPr lang="tr-TR" sz="3300" i="1" dirty="0"/>
              <a:t>özne olarak kullanılabilirler ve daima tekil olarak düşünülürler.</a:t>
            </a:r>
          </a:p>
        </p:txBody>
      </p:sp>
    </p:spTree>
    <p:extLst>
      <p:ext uri="{BB962C8B-B14F-4D97-AF65-F5344CB8AC3E}">
        <p14:creationId xmlns:p14="http://schemas.microsoft.com/office/powerpoint/2010/main" val="285615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tr-TR" sz="3600" dirty="0" smtClean="0">
                <a:solidFill>
                  <a:srgbClr val="FF0000"/>
                </a:solidFill>
              </a:rPr>
              <a:t>Örnekler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/>
              <a:t>Nobody</a:t>
            </a:r>
            <a:r>
              <a:rPr lang="tr-TR" b="1" dirty="0"/>
              <a:t> </a:t>
            </a:r>
            <a:r>
              <a:rPr lang="tr-TR" dirty="0" err="1"/>
              <a:t>knows</a:t>
            </a:r>
            <a:r>
              <a:rPr lang="tr-TR" dirty="0"/>
              <a:t> her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 (Onu hiç kimse tanımıyor</a:t>
            </a:r>
            <a:r>
              <a:rPr lang="tr-TR" dirty="0" smtClean="0"/>
              <a:t>.)</a:t>
            </a:r>
          </a:p>
          <a:p>
            <a:endParaRPr lang="tr-TR" dirty="0"/>
          </a:p>
          <a:p>
            <a:r>
              <a:rPr lang="en-US" dirty="0"/>
              <a:t>I saw </a:t>
            </a:r>
            <a:r>
              <a:rPr lang="en-US" b="1" dirty="0"/>
              <a:t>nobody</a:t>
            </a:r>
            <a:r>
              <a:rPr lang="en-US" dirty="0"/>
              <a:t> at </a:t>
            </a:r>
            <a:r>
              <a:rPr lang="en-US" dirty="0" smtClean="0"/>
              <a:t>school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 (Okulda hiç kimseyi görmedim) </a:t>
            </a:r>
            <a:endParaRPr lang="tr-TR" dirty="0" smtClean="0"/>
          </a:p>
          <a:p>
            <a:endParaRPr lang="tr-TR" dirty="0"/>
          </a:p>
          <a:p>
            <a:r>
              <a:rPr lang="en-US" b="1" dirty="0"/>
              <a:t>Nobody</a:t>
            </a:r>
            <a:r>
              <a:rPr lang="en-US" dirty="0"/>
              <a:t> can stop us now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Şimdi bizi kimse durduramaz.</a:t>
            </a:r>
          </a:p>
        </p:txBody>
      </p:sp>
    </p:spTree>
    <p:extLst>
      <p:ext uri="{BB962C8B-B14F-4D97-AF65-F5344CB8AC3E}">
        <p14:creationId xmlns:p14="http://schemas.microsoft.com/office/powerpoint/2010/main" val="51855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5780112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 </a:t>
            </a:r>
            <a:r>
              <a:rPr lang="tr-TR" dirty="0" smtClean="0"/>
              <a:t>Aynı </a:t>
            </a:r>
            <a:r>
              <a:rPr lang="tr-TR" dirty="0"/>
              <a:t>cümlede iki veya daha çok kez olumsuz yapı varsa ve cümleye “</a:t>
            </a:r>
            <a:r>
              <a:rPr lang="tr-TR" b="1" dirty="0" err="1">
                <a:solidFill>
                  <a:srgbClr val="800000"/>
                </a:solidFill>
              </a:rPr>
              <a:t>no</a:t>
            </a:r>
            <a:r>
              <a:rPr lang="tr-TR" dirty="0"/>
              <a:t>-“  yapısı ile başlanmışsa, cümlenin devamında bu yapı tekrar kullanılmaz. “</a:t>
            </a:r>
            <a:r>
              <a:rPr lang="tr-TR" b="1" dirty="0">
                <a:solidFill>
                  <a:srgbClr val="800000"/>
                </a:solidFill>
              </a:rPr>
              <a:t>No</a:t>
            </a:r>
            <a:r>
              <a:rPr lang="tr-TR" dirty="0"/>
              <a:t>-“ yerine “</a:t>
            </a:r>
            <a:r>
              <a:rPr lang="tr-TR" b="1" dirty="0" err="1">
                <a:solidFill>
                  <a:srgbClr val="800000"/>
                </a:solidFill>
              </a:rPr>
              <a:t>any</a:t>
            </a:r>
            <a:r>
              <a:rPr lang="tr-TR" dirty="0"/>
              <a:t>-“ yapısı ile devam edilebilir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b="1" dirty="0" err="1"/>
              <a:t>Nobody</a:t>
            </a:r>
            <a:r>
              <a:rPr lang="tr-TR" dirty="0"/>
              <a:t> </a:t>
            </a:r>
            <a:r>
              <a:rPr lang="tr-TR" dirty="0" err="1" smtClean="0"/>
              <a:t>visits</a:t>
            </a:r>
            <a:r>
              <a:rPr lang="tr-TR" dirty="0" smtClean="0"/>
              <a:t> </a:t>
            </a:r>
            <a:r>
              <a:rPr lang="tr-TR" dirty="0" err="1" smtClean="0"/>
              <a:t>anywhere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/>
              <a:t>(Hiç kimse hiçbir </a:t>
            </a:r>
            <a:r>
              <a:rPr lang="tr-TR" dirty="0" smtClean="0"/>
              <a:t>yeri ziyaret etmiyor.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8837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6200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rgbClr val="800000"/>
                </a:solidFill>
              </a:rPr>
              <a:t>Everybody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28800"/>
            <a:ext cx="8748464" cy="3024336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endParaRPr lang="tr-TR" b="1" dirty="0" smtClean="0"/>
          </a:p>
          <a:p>
            <a:pPr marL="114300" indent="0">
              <a:buNone/>
            </a:pPr>
            <a:endParaRPr lang="tr-TR" b="1" dirty="0"/>
          </a:p>
          <a:p>
            <a:pPr marL="114300" indent="0">
              <a:buNone/>
            </a:pPr>
            <a:endParaRPr lang="tr-TR" b="1" dirty="0" smtClean="0"/>
          </a:p>
          <a:p>
            <a:pPr marL="114300" indent="0">
              <a:buNone/>
            </a:pPr>
            <a:r>
              <a:rPr lang="tr-TR" b="1" dirty="0" smtClean="0">
                <a:solidFill>
                  <a:srgbClr val="800000"/>
                </a:solidFill>
              </a:rPr>
              <a:t>EVERY</a:t>
            </a:r>
            <a:r>
              <a:rPr lang="tr-TR" b="1" dirty="0" smtClean="0"/>
              <a:t> (</a:t>
            </a:r>
            <a:r>
              <a:rPr lang="tr-TR" b="1" dirty="0" smtClean="0">
                <a:solidFill>
                  <a:srgbClr val="800000"/>
                </a:solidFill>
              </a:rPr>
              <a:t>body</a:t>
            </a:r>
            <a:r>
              <a:rPr lang="tr-TR" b="1" dirty="0" smtClean="0"/>
              <a:t>): </a:t>
            </a:r>
            <a:r>
              <a:rPr lang="tr-TR" b="1" dirty="0"/>
              <a:t> </a:t>
            </a:r>
            <a:r>
              <a:rPr lang="tr-TR" dirty="0"/>
              <a:t>“</a:t>
            </a:r>
            <a:r>
              <a:rPr lang="tr-TR" b="1" dirty="0">
                <a:solidFill>
                  <a:srgbClr val="800000"/>
                </a:solidFill>
              </a:rPr>
              <a:t>Herkes</a:t>
            </a:r>
            <a:r>
              <a:rPr lang="tr-TR" dirty="0" smtClean="0"/>
              <a:t>”, anlamına </a:t>
            </a:r>
            <a:r>
              <a:rPr lang="tr-TR" dirty="0"/>
              <a:t>gelir. </a:t>
            </a:r>
            <a:r>
              <a:rPr lang="tr-TR" b="1" dirty="0">
                <a:solidFill>
                  <a:srgbClr val="800000"/>
                </a:solidFill>
              </a:rPr>
              <a:t>Olumlu ve soru</a:t>
            </a:r>
            <a:r>
              <a:rPr lang="tr-TR" dirty="0"/>
              <a:t> cümlelerinde </a:t>
            </a:r>
            <a:r>
              <a:rPr lang="tr-TR" b="1" dirty="0">
                <a:solidFill>
                  <a:srgbClr val="800000"/>
                </a:solidFill>
              </a:rPr>
              <a:t>kullanılır</a:t>
            </a:r>
            <a:r>
              <a:rPr lang="tr-TR" dirty="0"/>
              <a:t>, </a:t>
            </a:r>
            <a:r>
              <a:rPr lang="tr-TR" b="1" dirty="0">
                <a:solidFill>
                  <a:srgbClr val="800000"/>
                </a:solidFill>
              </a:rPr>
              <a:t>olumsuz</a:t>
            </a:r>
            <a:r>
              <a:rPr lang="tr-TR" dirty="0">
                <a:solidFill>
                  <a:srgbClr val="800000"/>
                </a:solidFill>
              </a:rPr>
              <a:t> </a:t>
            </a:r>
            <a:r>
              <a:rPr lang="tr-TR" dirty="0"/>
              <a:t>cümlelerde </a:t>
            </a:r>
            <a:r>
              <a:rPr lang="tr-TR" b="1" dirty="0">
                <a:solidFill>
                  <a:srgbClr val="800000"/>
                </a:solidFill>
              </a:rPr>
              <a:t>kullanılmaz</a:t>
            </a:r>
            <a:r>
              <a:rPr lang="tr-TR" dirty="0" smtClean="0"/>
              <a:t>.</a:t>
            </a:r>
            <a:endParaRPr lang="tr-TR" dirty="0"/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b="1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1767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124744"/>
            <a:ext cx="294199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u="sng" dirty="0" smtClean="0">
                <a:solidFill>
                  <a:srgbClr val="FF0000"/>
                </a:solidFill>
              </a:rPr>
              <a:t>Örnekler</a:t>
            </a:r>
            <a:endParaRPr lang="en-US" sz="32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971600" y="1844824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Do you know </a:t>
            </a:r>
            <a:r>
              <a:rPr lang="en-US" sz="2400" b="1" dirty="0"/>
              <a:t>everybody</a:t>
            </a:r>
            <a:r>
              <a:rPr lang="en-US" sz="2400" dirty="0"/>
              <a:t> in the </a:t>
            </a:r>
            <a:r>
              <a:rPr lang="en-US" sz="2400" dirty="0" smtClean="0"/>
              <a:t>group?</a:t>
            </a:r>
            <a:r>
              <a:rPr lang="en-US" sz="2400" dirty="0"/>
              <a:t> </a:t>
            </a:r>
            <a:endParaRPr lang="tr-TR" sz="2400" dirty="0"/>
          </a:p>
          <a:p>
            <a:pPr marL="114300" indent="0">
              <a:buNone/>
            </a:pPr>
            <a:endParaRPr lang="tr-TR" sz="2400" dirty="0"/>
          </a:p>
          <a:p>
            <a:r>
              <a:rPr lang="tr-TR" sz="2400" dirty="0" smtClean="0"/>
              <a:t>(</a:t>
            </a:r>
            <a:r>
              <a:rPr lang="tr-TR" sz="2400" dirty="0" err="1" smtClean="0"/>
              <a:t>Gruptakiherkesi</a:t>
            </a:r>
            <a:r>
              <a:rPr lang="tr-TR" sz="2400" dirty="0" smtClean="0"/>
              <a:t> </a:t>
            </a:r>
            <a:r>
              <a:rPr lang="tr-TR" sz="2400" dirty="0"/>
              <a:t>tanıyor musun?)</a:t>
            </a:r>
          </a:p>
          <a:p>
            <a:endParaRPr lang="tr-TR" sz="2400" dirty="0"/>
          </a:p>
          <a:p>
            <a:r>
              <a:rPr lang="tr-TR" sz="2400" dirty="0" err="1"/>
              <a:t>She</a:t>
            </a:r>
            <a:r>
              <a:rPr lang="tr-TR" sz="2400" dirty="0"/>
              <a:t> </a:t>
            </a:r>
            <a:r>
              <a:rPr lang="tr-TR" sz="2400" dirty="0" err="1"/>
              <a:t>likes</a:t>
            </a:r>
            <a:r>
              <a:rPr lang="tr-TR" sz="2400" dirty="0"/>
              <a:t> </a:t>
            </a:r>
            <a:r>
              <a:rPr lang="tr-TR" sz="2400" b="1" dirty="0" err="1" smtClean="0"/>
              <a:t>everybody</a:t>
            </a:r>
            <a:r>
              <a:rPr lang="tr-TR" sz="2400" b="1" dirty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(Herkesi </a:t>
            </a:r>
            <a:r>
              <a:rPr lang="tr-TR" sz="2400" dirty="0"/>
              <a:t>sever.)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18897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640960" cy="4810546"/>
          </a:xfrm>
        </p:spPr>
        <p:txBody>
          <a:bodyPr/>
          <a:lstStyle/>
          <a:p>
            <a:r>
              <a:rPr lang="tr-TR" sz="5400" b="1" i="1" dirty="0" err="1" smtClean="0">
                <a:solidFill>
                  <a:srgbClr val="800000"/>
                </a:solidFill>
              </a:rPr>
              <a:t>Something</a:t>
            </a:r>
            <a:r>
              <a:rPr lang="tr-TR" sz="5400" b="1" i="1" dirty="0" smtClean="0"/>
              <a:t>- </a:t>
            </a:r>
            <a:r>
              <a:rPr lang="tr-TR" sz="5400" b="1" i="1" dirty="0" err="1" smtClean="0">
                <a:solidFill>
                  <a:srgbClr val="800000"/>
                </a:solidFill>
              </a:rPr>
              <a:t>Anything</a:t>
            </a:r>
            <a:r>
              <a:rPr lang="tr-TR" sz="5400" b="1" i="1" dirty="0" smtClean="0">
                <a:solidFill>
                  <a:srgbClr val="800000"/>
                </a:solidFill>
              </a:rPr>
              <a:t> </a:t>
            </a:r>
            <a:r>
              <a:rPr lang="tr-TR" sz="5400" b="1" i="1" dirty="0" smtClean="0"/>
              <a:t>– </a:t>
            </a:r>
            <a:r>
              <a:rPr lang="tr-TR" sz="5400" b="1" i="1" dirty="0" err="1" smtClean="0">
                <a:solidFill>
                  <a:srgbClr val="800000"/>
                </a:solidFill>
              </a:rPr>
              <a:t>Nothing</a:t>
            </a:r>
            <a:r>
              <a:rPr lang="tr-TR" sz="5400" b="1" i="1" dirty="0" smtClean="0">
                <a:solidFill>
                  <a:srgbClr val="800000"/>
                </a:solidFill>
              </a:rPr>
              <a:t> </a:t>
            </a:r>
            <a:r>
              <a:rPr lang="tr-TR" sz="5400" b="1" i="1" dirty="0" smtClean="0"/>
              <a:t>– </a:t>
            </a:r>
            <a:r>
              <a:rPr lang="tr-TR" sz="5400" b="1" i="1" dirty="0" err="1" smtClean="0">
                <a:solidFill>
                  <a:srgbClr val="800000"/>
                </a:solidFill>
              </a:rPr>
              <a:t>Everything</a:t>
            </a:r>
            <a:endParaRPr lang="tr-TR" sz="5400" b="1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6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1733" y="2167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Başlık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620000" cy="1143000"/>
          </a:xfrm>
        </p:spPr>
        <p:txBody>
          <a:bodyPr/>
          <a:lstStyle/>
          <a:p>
            <a:r>
              <a:rPr lang="tr-TR" dirty="0" err="1" smtClean="0"/>
              <a:t>Something</a:t>
            </a:r>
            <a:endParaRPr lang="tr-TR" dirty="0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34888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tr-TR" b="1" dirty="0">
                <a:solidFill>
                  <a:srgbClr val="800000"/>
                </a:solidFill>
              </a:rPr>
              <a:t>SOME </a:t>
            </a:r>
            <a:r>
              <a:rPr lang="tr-TR" b="1" dirty="0" smtClean="0">
                <a:solidFill>
                  <a:srgbClr val="800000"/>
                </a:solidFill>
              </a:rPr>
              <a:t>(</a:t>
            </a:r>
            <a:r>
              <a:rPr lang="tr-TR" b="1" dirty="0" err="1" smtClean="0">
                <a:solidFill>
                  <a:srgbClr val="800000"/>
                </a:solidFill>
              </a:rPr>
              <a:t>thing</a:t>
            </a:r>
            <a:r>
              <a:rPr lang="tr-TR" b="1" dirty="0" smtClean="0">
                <a:solidFill>
                  <a:srgbClr val="800000"/>
                </a:solidFill>
              </a:rPr>
              <a:t>)</a:t>
            </a:r>
            <a:r>
              <a:rPr lang="tr-TR" dirty="0"/>
              <a:t>  </a:t>
            </a:r>
            <a:r>
              <a:rPr lang="tr-TR" dirty="0" smtClean="0"/>
              <a:t> “</a:t>
            </a:r>
            <a:r>
              <a:rPr lang="tr-TR" b="1" dirty="0">
                <a:solidFill>
                  <a:srgbClr val="800000"/>
                </a:solidFill>
              </a:rPr>
              <a:t>bir şey</a:t>
            </a:r>
            <a:r>
              <a:rPr lang="tr-TR" dirty="0"/>
              <a:t>” </a:t>
            </a:r>
            <a:r>
              <a:rPr lang="tr-TR" dirty="0" smtClean="0"/>
              <a:t>anlamına </a:t>
            </a:r>
            <a:r>
              <a:rPr lang="tr-TR" dirty="0"/>
              <a:t>gelir.  Olumlu ve soru cümlelerinde kullanılır; olumsuz cümlelerde </a:t>
            </a:r>
            <a:r>
              <a:rPr lang="tr-TR" dirty="0" smtClean="0"/>
              <a:t>kullanılmaz.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5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827584" y="1268760"/>
            <a:ext cx="7620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Something </a:t>
            </a:r>
            <a:r>
              <a:rPr lang="en-US" dirty="0"/>
              <a:t>is wrong with this computer. 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 (Bu bilgisayarda yanlış giden bir şey var</a:t>
            </a:r>
            <a:r>
              <a:rPr lang="tr-TR" dirty="0" smtClean="0"/>
              <a:t>.)</a:t>
            </a:r>
          </a:p>
          <a:p>
            <a:endParaRPr lang="tr-TR" dirty="0"/>
          </a:p>
          <a:p>
            <a:r>
              <a:rPr lang="en-US" b="1" dirty="0"/>
              <a:t> </a:t>
            </a:r>
            <a:r>
              <a:rPr lang="en-US" dirty="0"/>
              <a:t>I want to eat </a:t>
            </a:r>
            <a:r>
              <a:rPr lang="en-US" b="1" dirty="0"/>
              <a:t>something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(Bir şey yemek istiyorum</a:t>
            </a:r>
            <a:r>
              <a:rPr lang="tr-TR" dirty="0" smtClean="0"/>
              <a:t>.)</a:t>
            </a:r>
          </a:p>
          <a:p>
            <a:endParaRPr lang="tr-TR" dirty="0"/>
          </a:p>
          <a:p>
            <a:r>
              <a:rPr lang="tr-TR" dirty="0" smtClean="0"/>
              <a:t>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/>
              <a:t>need</a:t>
            </a:r>
            <a:r>
              <a:rPr lang="tr-TR" dirty="0"/>
              <a:t> </a:t>
            </a:r>
            <a:r>
              <a:rPr lang="tr-TR" i="1" dirty="0" err="1"/>
              <a:t>something</a:t>
            </a:r>
            <a:r>
              <a:rPr lang="tr-TR" dirty="0" smtClean="0"/>
              <a:t>?</a:t>
            </a:r>
          </a:p>
          <a:p>
            <a:endParaRPr lang="tr-TR" dirty="0"/>
          </a:p>
          <a:p>
            <a:r>
              <a:rPr lang="tr-TR" dirty="0" smtClean="0"/>
              <a:t>Bir </a:t>
            </a:r>
            <a:r>
              <a:rPr lang="tr-TR" dirty="0"/>
              <a:t>şeye ihtiyacın var mı?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63952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200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rgbClr val="800000"/>
                </a:solidFill>
              </a:rPr>
              <a:t>Anything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tr-TR" b="1" dirty="0">
                <a:solidFill>
                  <a:srgbClr val="800000"/>
                </a:solidFill>
              </a:rPr>
              <a:t>ANY </a:t>
            </a:r>
            <a:r>
              <a:rPr lang="tr-TR" b="1" dirty="0" smtClean="0">
                <a:solidFill>
                  <a:srgbClr val="800000"/>
                </a:solidFill>
              </a:rPr>
              <a:t>(</a:t>
            </a:r>
            <a:r>
              <a:rPr lang="tr-TR" b="1" dirty="0" err="1" smtClean="0">
                <a:solidFill>
                  <a:srgbClr val="800000"/>
                </a:solidFill>
              </a:rPr>
              <a:t>thing</a:t>
            </a:r>
            <a:r>
              <a:rPr lang="tr-TR" b="1" dirty="0" smtClean="0">
                <a:solidFill>
                  <a:srgbClr val="800000"/>
                </a:solidFill>
              </a:rPr>
              <a:t>)</a:t>
            </a:r>
            <a:r>
              <a:rPr lang="tr-TR" b="1" dirty="0" smtClean="0"/>
              <a:t>: </a:t>
            </a:r>
            <a:r>
              <a:rPr lang="tr-TR" b="1" dirty="0"/>
              <a:t>“</a:t>
            </a:r>
            <a:r>
              <a:rPr lang="tr-TR" dirty="0" err="1"/>
              <a:t>Any</a:t>
            </a:r>
            <a:r>
              <a:rPr lang="tr-TR" dirty="0"/>
              <a:t>” ile kurulan belgesiz zamirler iki farklı anlama </a:t>
            </a:r>
            <a:r>
              <a:rPr lang="tr-TR" dirty="0" smtClean="0"/>
              <a:t>gelebilir herhangi </a:t>
            </a:r>
            <a:r>
              <a:rPr lang="tr-TR" dirty="0"/>
              <a:t>bir şey/hiçbir şey,  Olumlu ve soru cümlelerinde kullanıldığında “</a:t>
            </a:r>
            <a:r>
              <a:rPr lang="tr-TR" b="1" dirty="0">
                <a:solidFill>
                  <a:srgbClr val="800000"/>
                </a:solidFill>
              </a:rPr>
              <a:t>herhangi</a:t>
            </a:r>
            <a:r>
              <a:rPr lang="tr-TR" dirty="0"/>
              <a:t>” anlamına gelir.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2195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558608" cy="2582143"/>
          </a:xfrm>
        </p:spPr>
        <p:txBody>
          <a:bodyPr/>
          <a:lstStyle/>
          <a:p>
            <a:r>
              <a:rPr lang="tr-TR" sz="6000" b="1" i="1" dirty="0" err="1" smtClean="0"/>
              <a:t>Somebody-Anybody</a:t>
            </a:r>
            <a:r>
              <a:rPr lang="tr-TR" sz="6000" b="1" i="1" dirty="0" smtClean="0"/>
              <a:t>- </a:t>
            </a:r>
            <a:r>
              <a:rPr lang="tr-TR" sz="6000" b="1" i="1" dirty="0" err="1" smtClean="0"/>
              <a:t>Nobody</a:t>
            </a:r>
            <a:r>
              <a:rPr lang="tr-TR" sz="6000" b="1" i="1" dirty="0" smtClean="0"/>
              <a:t>-  </a:t>
            </a:r>
            <a:r>
              <a:rPr lang="tr-TR" sz="6000" b="1" i="1" dirty="0" err="1" smtClean="0"/>
              <a:t>Everybody</a:t>
            </a:r>
            <a:r>
              <a:rPr lang="tr-TR" sz="6000" b="1" i="1" dirty="0" smtClean="0"/>
              <a:t/>
            </a:r>
            <a:br>
              <a:rPr lang="tr-TR" sz="6000" b="1" i="1" dirty="0" smtClean="0"/>
            </a:br>
            <a:endParaRPr lang="tr-TR" sz="6000" b="1" i="1" dirty="0"/>
          </a:p>
        </p:txBody>
      </p:sp>
    </p:spTree>
    <p:extLst>
      <p:ext uri="{BB962C8B-B14F-4D97-AF65-F5344CB8AC3E}">
        <p14:creationId xmlns:p14="http://schemas.microsoft.com/office/powerpoint/2010/main" val="3235309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/>
              <a:t>Anything</a:t>
            </a:r>
            <a:r>
              <a:rPr lang="tr-TR" b="1" dirty="0"/>
              <a:t> </a:t>
            </a:r>
            <a:r>
              <a:rPr lang="tr-TR" dirty="0"/>
              <a:t>can </a:t>
            </a:r>
            <a:r>
              <a:rPr lang="tr-TR" dirty="0" err="1"/>
              <a:t>go</a:t>
            </a:r>
            <a:r>
              <a:rPr lang="tr-TR" dirty="0"/>
              <a:t> </a:t>
            </a:r>
            <a:r>
              <a:rPr lang="tr-TR" dirty="0" err="1"/>
              <a:t>wrong</a:t>
            </a:r>
            <a:r>
              <a:rPr lang="tr-TR" dirty="0"/>
              <a:t>. 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(</a:t>
            </a:r>
            <a:r>
              <a:rPr lang="tr-TR" dirty="0" err="1" smtClean="0"/>
              <a:t>H</a:t>
            </a:r>
            <a:r>
              <a:rPr lang="tr-TR" dirty="0" err="1" smtClean="0"/>
              <a:t>erşey</a:t>
            </a:r>
            <a:r>
              <a:rPr lang="tr-TR" dirty="0" smtClean="0"/>
              <a:t> </a:t>
            </a:r>
            <a:r>
              <a:rPr lang="tr-TR" dirty="0"/>
              <a:t>ters gidebilir</a:t>
            </a:r>
            <a:r>
              <a:rPr lang="tr-TR" dirty="0" smtClean="0"/>
              <a:t>.)</a:t>
            </a:r>
          </a:p>
          <a:p>
            <a:endParaRPr lang="tr-TR" dirty="0"/>
          </a:p>
          <a:p>
            <a:r>
              <a:rPr lang="en-US" b="1" dirty="0"/>
              <a:t> </a:t>
            </a:r>
            <a:r>
              <a:rPr lang="en-US" dirty="0"/>
              <a:t>I don’t  want to eat </a:t>
            </a:r>
            <a:r>
              <a:rPr lang="en-US" b="1" dirty="0"/>
              <a:t>anything</a:t>
            </a:r>
            <a:r>
              <a:rPr lang="en-US" dirty="0" smtClean="0"/>
              <a:t>.</a:t>
            </a:r>
            <a:endParaRPr lang="tr-TR" dirty="0"/>
          </a:p>
          <a:p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şey</a:t>
            </a:r>
            <a:r>
              <a:rPr lang="en-US" dirty="0"/>
              <a:t> </a:t>
            </a:r>
            <a:r>
              <a:rPr lang="en-US" dirty="0" err="1"/>
              <a:t>yemek</a:t>
            </a:r>
            <a:r>
              <a:rPr lang="en-US" dirty="0"/>
              <a:t> </a:t>
            </a:r>
            <a:r>
              <a:rPr lang="en-US" dirty="0" err="1"/>
              <a:t>istemiyorum</a:t>
            </a:r>
            <a:r>
              <a:rPr lang="en-US" dirty="0" smtClean="0"/>
              <a:t>.)</a:t>
            </a:r>
            <a:endParaRPr lang="tr-TR" dirty="0" smtClean="0"/>
          </a:p>
          <a:p>
            <a:endParaRPr lang="tr-TR" dirty="0"/>
          </a:p>
          <a:p>
            <a:r>
              <a:rPr lang="en-US" b="1" dirty="0"/>
              <a:t> </a:t>
            </a:r>
            <a:r>
              <a:rPr lang="en-US" dirty="0"/>
              <a:t>Is </a:t>
            </a:r>
            <a:r>
              <a:rPr lang="en-US" b="1" dirty="0"/>
              <a:t>anything </a:t>
            </a:r>
            <a:r>
              <a:rPr lang="en-US" dirty="0"/>
              <a:t>wrong with the computer?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(</a:t>
            </a:r>
            <a:r>
              <a:rPr lang="en-US" dirty="0" err="1"/>
              <a:t>Bilgisayarda</a:t>
            </a:r>
            <a:r>
              <a:rPr lang="en-US" dirty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sorun</a:t>
            </a:r>
            <a:r>
              <a:rPr lang="en-US" dirty="0" smtClean="0"/>
              <a:t> mu </a:t>
            </a:r>
            <a:r>
              <a:rPr lang="en-US" dirty="0" err="1" smtClean="0"/>
              <a:t>var</a:t>
            </a:r>
            <a:r>
              <a:rPr lang="en-US" dirty="0"/>
              <a:t>?)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5289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76200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rgbClr val="800000"/>
                </a:solidFill>
              </a:rPr>
              <a:t>Nothing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800000"/>
                </a:solidFill>
              </a:rPr>
              <a:t>NO (</a:t>
            </a:r>
            <a:r>
              <a:rPr lang="tr-TR" b="1" dirty="0" err="1" smtClean="0">
                <a:solidFill>
                  <a:srgbClr val="800000"/>
                </a:solidFill>
              </a:rPr>
              <a:t>thing</a:t>
            </a:r>
            <a:r>
              <a:rPr lang="tr-TR" b="1" dirty="0" smtClean="0">
                <a:solidFill>
                  <a:srgbClr val="800000"/>
                </a:solidFill>
              </a:rPr>
              <a:t>) </a:t>
            </a:r>
            <a:r>
              <a:rPr lang="tr-TR" dirty="0" smtClean="0"/>
              <a:t>“</a:t>
            </a:r>
            <a:r>
              <a:rPr lang="tr-TR" b="1" dirty="0">
                <a:solidFill>
                  <a:srgbClr val="800000"/>
                </a:solidFill>
              </a:rPr>
              <a:t>hiçbir </a:t>
            </a:r>
            <a:r>
              <a:rPr lang="tr-TR" b="1" dirty="0" smtClean="0">
                <a:solidFill>
                  <a:srgbClr val="800000"/>
                </a:solidFill>
              </a:rPr>
              <a:t>şey</a:t>
            </a:r>
            <a:r>
              <a:rPr lang="tr-TR" dirty="0" smtClean="0"/>
              <a:t>” </a:t>
            </a:r>
            <a:r>
              <a:rPr lang="tr-TR" dirty="0"/>
              <a:t>Olumlu cümle yapılarında kullanılırlar, fakat verdikleri anlam olumsuzdur.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7854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r>
              <a:rPr lang="tr-TR" b="1" dirty="0" err="1"/>
              <a:t>Nothing</a:t>
            </a:r>
            <a:r>
              <a:rPr lang="tr-TR" b="1" dirty="0"/>
              <a:t> </a:t>
            </a:r>
            <a:r>
              <a:rPr lang="tr-TR" dirty="0"/>
              <a:t>is </a:t>
            </a:r>
            <a:r>
              <a:rPr lang="tr-TR" dirty="0" err="1"/>
              <a:t>impossible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(Hiçbir şey imkansız değildir</a:t>
            </a:r>
            <a:r>
              <a:rPr lang="tr-TR" dirty="0" smtClean="0"/>
              <a:t>.)</a:t>
            </a:r>
          </a:p>
          <a:p>
            <a:endParaRPr lang="tr-TR" b="1" u="sng" dirty="0"/>
          </a:p>
          <a:p>
            <a:r>
              <a:rPr lang="tr-TR" dirty="0" smtClean="0"/>
              <a:t>I </a:t>
            </a:r>
            <a:r>
              <a:rPr lang="tr-TR" dirty="0" err="1"/>
              <a:t>want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do </a:t>
            </a:r>
            <a:r>
              <a:rPr lang="tr-TR" b="1" dirty="0" err="1"/>
              <a:t>nothing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(</a:t>
            </a:r>
            <a:r>
              <a:rPr lang="tr-TR" dirty="0"/>
              <a:t>Hiçbir şey yapmak </a:t>
            </a:r>
            <a:r>
              <a:rPr lang="tr-TR" dirty="0" smtClean="0"/>
              <a:t>istemiyorum.)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707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6200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rgbClr val="800000"/>
                </a:solidFill>
              </a:rPr>
              <a:t>Everything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420888"/>
            <a:ext cx="7620000" cy="1828800"/>
          </a:xfrm>
        </p:spPr>
        <p:txBody>
          <a:bodyPr/>
          <a:lstStyle/>
          <a:p>
            <a:r>
              <a:rPr lang="tr-TR" b="1" dirty="0">
                <a:solidFill>
                  <a:srgbClr val="800000"/>
                </a:solidFill>
              </a:rPr>
              <a:t>EVERY (</a:t>
            </a:r>
            <a:r>
              <a:rPr lang="tr-TR" b="1" dirty="0" err="1" smtClean="0">
                <a:solidFill>
                  <a:srgbClr val="800000"/>
                </a:solidFill>
              </a:rPr>
              <a:t>thing</a:t>
            </a:r>
            <a:r>
              <a:rPr lang="tr-TR" b="1" dirty="0" smtClean="0">
                <a:solidFill>
                  <a:srgbClr val="800000"/>
                </a:solidFill>
              </a:rPr>
              <a:t>)</a:t>
            </a:r>
            <a:r>
              <a:rPr lang="tr-TR" b="1" dirty="0" smtClean="0"/>
              <a:t>: “</a:t>
            </a:r>
            <a:r>
              <a:rPr lang="tr-TR" b="1" dirty="0">
                <a:solidFill>
                  <a:srgbClr val="800000"/>
                </a:solidFill>
              </a:rPr>
              <a:t>her </a:t>
            </a:r>
            <a:r>
              <a:rPr lang="tr-TR" b="1" dirty="0" smtClean="0">
                <a:solidFill>
                  <a:srgbClr val="800000"/>
                </a:solidFill>
              </a:rPr>
              <a:t>şey</a:t>
            </a:r>
            <a:r>
              <a:rPr lang="tr-TR" b="1" dirty="0">
                <a:solidFill>
                  <a:srgbClr val="800000"/>
                </a:solidFill>
              </a:rPr>
              <a:t> </a:t>
            </a:r>
            <a:r>
              <a:rPr lang="tr-TR" dirty="0"/>
              <a:t>”</a:t>
            </a:r>
            <a:r>
              <a:rPr lang="tr-TR" dirty="0" smtClean="0"/>
              <a:t> Olumlu </a:t>
            </a:r>
            <a:r>
              <a:rPr lang="tr-TR" dirty="0"/>
              <a:t>ve soru cümlelerinde kullanılır, olumsuz cümlelerde </a:t>
            </a:r>
            <a:r>
              <a:rPr lang="tr-TR" dirty="0" smtClean="0"/>
              <a:t>kullanılmaz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084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 Everything </a:t>
            </a:r>
            <a:r>
              <a:rPr lang="en-US" dirty="0"/>
              <a:t>has a reason.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(</a:t>
            </a:r>
            <a:r>
              <a:rPr lang="en-US" dirty="0"/>
              <a:t>Her </a:t>
            </a:r>
            <a:r>
              <a:rPr lang="en-US" dirty="0" err="1"/>
              <a:t>şeyin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sebebi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 smtClean="0"/>
              <a:t>.)</a:t>
            </a:r>
            <a:endParaRPr lang="tr-TR" dirty="0" smtClean="0"/>
          </a:p>
          <a:p>
            <a:endParaRPr lang="tr-TR" b="1" u="sng" dirty="0"/>
          </a:p>
          <a:p>
            <a:r>
              <a:rPr lang="en-US" b="1" dirty="0"/>
              <a:t> </a:t>
            </a:r>
            <a:r>
              <a:rPr lang="en-US" dirty="0"/>
              <a:t>I want to eat </a:t>
            </a:r>
            <a:r>
              <a:rPr lang="en-US" b="1" dirty="0"/>
              <a:t>everything </a:t>
            </a:r>
            <a:r>
              <a:rPr lang="en-US" dirty="0"/>
              <a:t>on the table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en-US" dirty="0"/>
              <a:t>(</a:t>
            </a:r>
            <a:r>
              <a:rPr lang="en-US" dirty="0" err="1"/>
              <a:t>Masadaki</a:t>
            </a:r>
            <a:r>
              <a:rPr lang="en-US" dirty="0"/>
              <a:t> her </a:t>
            </a:r>
            <a:r>
              <a:rPr lang="en-US" dirty="0" err="1"/>
              <a:t>şeyi</a:t>
            </a:r>
            <a:r>
              <a:rPr lang="en-US" dirty="0"/>
              <a:t> </a:t>
            </a:r>
            <a:r>
              <a:rPr lang="en-US" dirty="0" err="1"/>
              <a:t>yemek</a:t>
            </a:r>
            <a:r>
              <a:rPr lang="en-US" dirty="0"/>
              <a:t> </a:t>
            </a:r>
            <a:r>
              <a:rPr lang="en-US" dirty="0" err="1"/>
              <a:t>istiyorum</a:t>
            </a:r>
            <a:r>
              <a:rPr lang="en-US" dirty="0"/>
              <a:t>.)</a:t>
            </a:r>
            <a:endParaRPr lang="tr-TR" dirty="0"/>
          </a:p>
          <a:p>
            <a:endParaRPr lang="tr-TR" dirty="0"/>
          </a:p>
          <a:p>
            <a:r>
              <a:rPr lang="en-US" dirty="0"/>
              <a:t>Is </a:t>
            </a:r>
            <a:r>
              <a:rPr lang="en-US" b="1" dirty="0"/>
              <a:t>everything </a:t>
            </a:r>
            <a:r>
              <a:rPr lang="en-US" dirty="0"/>
              <a:t>OK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 </a:t>
            </a:r>
            <a:r>
              <a:rPr lang="en-US" dirty="0"/>
              <a:t>(Her </a:t>
            </a:r>
            <a:r>
              <a:rPr lang="en-US" dirty="0" err="1"/>
              <a:t>şey</a:t>
            </a:r>
            <a:r>
              <a:rPr lang="en-US" dirty="0"/>
              <a:t> </a:t>
            </a:r>
            <a:r>
              <a:rPr lang="en-US" dirty="0" err="1"/>
              <a:t>yolunda</a:t>
            </a:r>
            <a:r>
              <a:rPr lang="en-US" dirty="0"/>
              <a:t> </a:t>
            </a:r>
            <a:r>
              <a:rPr lang="en-US" dirty="0" err="1" smtClean="0"/>
              <a:t>mı</a:t>
            </a:r>
            <a:r>
              <a:rPr lang="tr-TR" dirty="0" smtClean="0"/>
              <a:t>?)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696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1844824"/>
            <a:ext cx="7848872" cy="4810546"/>
          </a:xfrm>
        </p:spPr>
        <p:txBody>
          <a:bodyPr/>
          <a:lstStyle/>
          <a:p>
            <a:r>
              <a:rPr lang="tr-TR" sz="4800" b="1" i="1" dirty="0" smtClean="0">
                <a:solidFill>
                  <a:srgbClr val="800000"/>
                </a:solidFill>
              </a:rPr>
              <a:t>Someone – </a:t>
            </a:r>
            <a:r>
              <a:rPr lang="tr-TR" sz="4800" b="1" i="1" dirty="0" err="1" smtClean="0">
                <a:solidFill>
                  <a:srgbClr val="800000"/>
                </a:solidFill>
              </a:rPr>
              <a:t>Anyone</a:t>
            </a:r>
            <a:r>
              <a:rPr lang="tr-TR" sz="4800" b="1" i="1" dirty="0" smtClean="0">
                <a:solidFill>
                  <a:srgbClr val="800000"/>
                </a:solidFill>
              </a:rPr>
              <a:t> – </a:t>
            </a:r>
            <a:r>
              <a:rPr lang="tr-TR" sz="4800" b="1" i="1" dirty="0" err="1" smtClean="0">
                <a:solidFill>
                  <a:srgbClr val="800000"/>
                </a:solidFill>
              </a:rPr>
              <a:t>Noone</a:t>
            </a:r>
            <a:r>
              <a:rPr lang="tr-TR" sz="4800" b="1" i="1" dirty="0" smtClean="0">
                <a:solidFill>
                  <a:srgbClr val="800000"/>
                </a:solidFill>
              </a:rPr>
              <a:t> </a:t>
            </a:r>
            <a:r>
              <a:rPr lang="tr-TR" sz="4800" b="1" i="1" dirty="0" smtClean="0">
                <a:solidFill>
                  <a:srgbClr val="800000"/>
                </a:solidFill>
              </a:rPr>
              <a:t>- </a:t>
            </a:r>
            <a:r>
              <a:rPr lang="tr-TR" sz="4800" b="1" i="1" dirty="0" err="1" smtClean="0">
                <a:solidFill>
                  <a:srgbClr val="800000"/>
                </a:solidFill>
              </a:rPr>
              <a:t>Everyone</a:t>
            </a:r>
            <a:endParaRPr lang="tr-TR" sz="4800" b="1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91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76200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800000"/>
                </a:solidFill>
              </a:rPr>
              <a:t>Someone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36912"/>
            <a:ext cx="7620000" cy="168478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SOME </a:t>
            </a:r>
            <a:r>
              <a:rPr lang="en-US" b="1" dirty="0" smtClean="0">
                <a:solidFill>
                  <a:srgbClr val="800000"/>
                </a:solidFill>
              </a:rPr>
              <a:t>(</a:t>
            </a:r>
            <a:r>
              <a:rPr lang="tr-TR" b="1" dirty="0" err="1" smtClean="0">
                <a:solidFill>
                  <a:srgbClr val="800000"/>
                </a:solidFill>
              </a:rPr>
              <a:t>one</a:t>
            </a:r>
            <a:r>
              <a:rPr lang="tr-TR" b="1" dirty="0" smtClean="0">
                <a:solidFill>
                  <a:srgbClr val="800000"/>
                </a:solidFill>
              </a:rPr>
              <a:t>)</a:t>
            </a:r>
            <a:r>
              <a:rPr lang="en-US" b="1" dirty="0" smtClean="0"/>
              <a:t>:</a:t>
            </a:r>
            <a:r>
              <a:rPr lang="en-US" dirty="0"/>
              <a:t>  “</a:t>
            </a:r>
            <a:r>
              <a:rPr lang="en-US" b="1" dirty="0" err="1" smtClean="0">
                <a:solidFill>
                  <a:srgbClr val="800000"/>
                </a:solidFill>
              </a:rPr>
              <a:t>Biri</a:t>
            </a:r>
            <a:r>
              <a:rPr lang="en-US" dirty="0" smtClean="0"/>
              <a:t>”</a:t>
            </a:r>
            <a:r>
              <a:rPr lang="tr-TR" dirty="0" smtClean="0"/>
              <a:t>anlamına gelmektedir.</a:t>
            </a:r>
          </a:p>
          <a:p>
            <a:endParaRPr lang="tr-TR" dirty="0"/>
          </a:p>
          <a:p>
            <a:r>
              <a:rPr lang="tr-TR" b="1" dirty="0" smtClean="0">
                <a:solidFill>
                  <a:srgbClr val="800000"/>
                </a:solidFill>
              </a:rPr>
              <a:t>Bilinmez bir kişiyi  </a:t>
            </a:r>
            <a:r>
              <a:rPr lang="tr-TR" dirty="0" smtClean="0"/>
              <a:t>söylemek, vurgulamak amacı ile kullanılmaktadır.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246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 Someone </a:t>
            </a:r>
            <a:r>
              <a:rPr lang="en-US" dirty="0"/>
              <a:t>wants to see you.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(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görmek</a:t>
            </a:r>
            <a:r>
              <a:rPr lang="en-US" dirty="0"/>
              <a:t> </a:t>
            </a:r>
            <a:r>
              <a:rPr lang="en-US" dirty="0" err="1"/>
              <a:t>istiyor</a:t>
            </a:r>
            <a:r>
              <a:rPr lang="en-US" dirty="0" smtClean="0"/>
              <a:t>)</a:t>
            </a:r>
            <a:endParaRPr lang="tr-TR" dirty="0" smtClean="0"/>
          </a:p>
          <a:p>
            <a:endParaRPr lang="tr-TR" dirty="0"/>
          </a:p>
          <a:p>
            <a:r>
              <a:rPr lang="tr-TR" b="1" dirty="0"/>
              <a:t> </a:t>
            </a:r>
            <a:r>
              <a:rPr lang="tr-TR" dirty="0"/>
              <a:t>Is </a:t>
            </a:r>
            <a:r>
              <a:rPr lang="tr-TR" b="1" dirty="0" err="1"/>
              <a:t>someone</a:t>
            </a:r>
            <a:r>
              <a:rPr lang="tr-TR" b="1" dirty="0"/>
              <a:t> </a:t>
            </a:r>
            <a:r>
              <a:rPr lang="tr-TR" dirty="0" err="1"/>
              <a:t>home</a:t>
            </a:r>
            <a:r>
              <a:rPr lang="tr-TR" dirty="0"/>
              <a:t>?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(</a:t>
            </a:r>
            <a:r>
              <a:rPr lang="tr-TR" dirty="0"/>
              <a:t>Evde biri mi var</a:t>
            </a:r>
            <a:r>
              <a:rPr lang="tr-TR" dirty="0" smtClean="0"/>
              <a:t>?)</a:t>
            </a:r>
            <a:endParaRPr lang="tr-TR" dirty="0"/>
          </a:p>
          <a:p>
            <a:endParaRPr lang="tr-TR" dirty="0" smtClean="0"/>
          </a:p>
          <a:p>
            <a:r>
              <a:rPr lang="tr-TR" b="1" dirty="0"/>
              <a:t>Someone</a:t>
            </a:r>
            <a:r>
              <a:rPr lang="tr-TR" dirty="0"/>
              <a:t> is </a:t>
            </a:r>
            <a:r>
              <a:rPr lang="tr-TR" dirty="0" smtClean="0"/>
              <a:t>inside</a:t>
            </a:r>
          </a:p>
          <a:p>
            <a:endParaRPr lang="tr-TR" dirty="0"/>
          </a:p>
          <a:p>
            <a:r>
              <a:rPr lang="tr-TR" dirty="0" smtClean="0"/>
              <a:t>(İçeride </a:t>
            </a:r>
            <a:r>
              <a:rPr lang="tr-TR" dirty="0"/>
              <a:t>birisi var</a:t>
            </a:r>
            <a:r>
              <a:rPr lang="tr-TR" dirty="0" smtClean="0"/>
              <a:t>.)</a:t>
            </a:r>
            <a:endParaRPr lang="tr-TR" dirty="0"/>
          </a:p>
          <a:p>
            <a:pPr marL="11430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7694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6200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rgbClr val="800000"/>
                </a:solidFill>
              </a:rPr>
              <a:t>Anyone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7620000" cy="2188840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>
                <a:solidFill>
                  <a:srgbClr val="800000"/>
                </a:solidFill>
              </a:rPr>
              <a:t>ANY (</a:t>
            </a:r>
            <a:r>
              <a:rPr lang="tr-TR" b="1" dirty="0" err="1" smtClean="0">
                <a:solidFill>
                  <a:srgbClr val="800000"/>
                </a:solidFill>
              </a:rPr>
              <a:t>one</a:t>
            </a:r>
            <a:r>
              <a:rPr lang="tr-TR" b="1" dirty="0" smtClean="0">
                <a:solidFill>
                  <a:srgbClr val="800000"/>
                </a:solidFill>
              </a:rPr>
              <a:t>) </a:t>
            </a:r>
            <a:r>
              <a:rPr lang="tr-TR" b="1" dirty="0" smtClean="0"/>
              <a:t>: </a:t>
            </a:r>
            <a:r>
              <a:rPr lang="tr-TR" dirty="0"/>
              <a:t>herhangi biri/hiç </a:t>
            </a:r>
            <a:r>
              <a:rPr lang="tr-TR" dirty="0" smtClean="0"/>
              <a:t>kimse</a:t>
            </a:r>
            <a:endParaRPr lang="tr-TR" dirty="0"/>
          </a:p>
          <a:p>
            <a:endParaRPr lang="tr-TR" dirty="0" smtClean="0"/>
          </a:p>
          <a:p>
            <a:r>
              <a:rPr lang="tr-TR" b="1" dirty="0">
                <a:solidFill>
                  <a:srgbClr val="800000"/>
                </a:solidFill>
              </a:rPr>
              <a:t>Olumlu ve soru </a:t>
            </a:r>
            <a:r>
              <a:rPr lang="tr-TR" dirty="0"/>
              <a:t>cümlelerinde kullanıldığında “</a:t>
            </a:r>
            <a:r>
              <a:rPr lang="tr-TR" b="1" dirty="0">
                <a:solidFill>
                  <a:srgbClr val="800000"/>
                </a:solidFill>
              </a:rPr>
              <a:t>herhangi</a:t>
            </a:r>
            <a:r>
              <a:rPr lang="tr-TR" dirty="0"/>
              <a:t>” anlamına gelir. </a:t>
            </a:r>
            <a:r>
              <a:rPr lang="tr-TR" b="1" dirty="0">
                <a:solidFill>
                  <a:srgbClr val="800000"/>
                </a:solidFill>
              </a:rPr>
              <a:t>Olumsuz</a:t>
            </a:r>
            <a:r>
              <a:rPr lang="tr-TR" dirty="0">
                <a:solidFill>
                  <a:srgbClr val="800000"/>
                </a:solidFill>
              </a:rPr>
              <a:t> </a:t>
            </a:r>
            <a:r>
              <a:rPr lang="tr-TR" dirty="0"/>
              <a:t>cümlelerde kullanıldığında ise “</a:t>
            </a:r>
            <a:r>
              <a:rPr lang="tr-TR" b="1" dirty="0">
                <a:solidFill>
                  <a:srgbClr val="800000"/>
                </a:solidFill>
              </a:rPr>
              <a:t>hiç</a:t>
            </a:r>
            <a:r>
              <a:rPr lang="tr-TR" dirty="0"/>
              <a:t>”. </a:t>
            </a:r>
          </a:p>
        </p:txBody>
      </p:sp>
    </p:spTree>
    <p:extLst>
      <p:ext uri="{BB962C8B-B14F-4D97-AF65-F5344CB8AC3E}">
        <p14:creationId xmlns:p14="http://schemas.microsoft.com/office/powerpoint/2010/main" val="98796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Anyone </a:t>
            </a:r>
            <a:r>
              <a:rPr lang="en-US" dirty="0"/>
              <a:t>can use this machine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Herkes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/>
              <a:t>makineyi</a:t>
            </a:r>
            <a:r>
              <a:rPr lang="en-US" dirty="0"/>
              <a:t> </a:t>
            </a:r>
            <a:r>
              <a:rPr lang="en-US" dirty="0" err="1"/>
              <a:t>kullanabilir</a:t>
            </a:r>
            <a:r>
              <a:rPr lang="en-US" dirty="0" smtClean="0"/>
              <a:t>.)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 </a:t>
            </a:r>
            <a:r>
              <a:rPr lang="tr-TR" dirty="0" smtClean="0"/>
              <a:t>I </a:t>
            </a: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/>
              <a:t>need</a:t>
            </a:r>
            <a:r>
              <a:rPr lang="tr-TR" dirty="0"/>
              <a:t> </a:t>
            </a:r>
            <a:r>
              <a:rPr lang="tr-TR" b="1" dirty="0" err="1"/>
              <a:t>anyone</a:t>
            </a:r>
            <a:r>
              <a:rPr lang="tr-TR" dirty="0"/>
              <a:t> 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move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piano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(Bu piyanoyu </a:t>
            </a:r>
            <a:r>
              <a:rPr lang="tr-TR" dirty="0" smtClean="0"/>
              <a:t>taşımak </a:t>
            </a:r>
            <a:r>
              <a:rPr lang="tr-TR" dirty="0"/>
              <a:t>için hiç kimseye ihtiyacım yok</a:t>
            </a:r>
            <a:r>
              <a:rPr lang="tr-TR" dirty="0" smtClean="0"/>
              <a:t>.)</a:t>
            </a:r>
          </a:p>
          <a:p>
            <a:endParaRPr lang="tr-TR" dirty="0"/>
          </a:p>
          <a:p>
            <a:r>
              <a:rPr lang="en-US" b="1" dirty="0"/>
              <a:t> </a:t>
            </a:r>
            <a:r>
              <a:rPr lang="en-US" dirty="0"/>
              <a:t>Is </a:t>
            </a:r>
            <a:r>
              <a:rPr lang="en-US" b="1" dirty="0"/>
              <a:t>anyone </a:t>
            </a:r>
            <a:r>
              <a:rPr lang="en-US" dirty="0"/>
              <a:t>home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Evde</a:t>
            </a:r>
            <a:r>
              <a:rPr lang="en-US" dirty="0"/>
              <a:t> </a:t>
            </a:r>
            <a:r>
              <a:rPr lang="en-US" dirty="0" err="1" smtClean="0"/>
              <a:t>kimse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/>
              <a:t>mı</a:t>
            </a:r>
            <a:r>
              <a:rPr lang="en-US" dirty="0" smtClean="0"/>
              <a:t>?)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0756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63578" y="252474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395536" y="1600200"/>
            <a:ext cx="7681664" cy="480060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sz="3600" b="1" u="sng" dirty="0" err="1"/>
              <a:t>Some</a:t>
            </a:r>
            <a:endParaRPr lang="tr-TR" sz="3600" b="1" u="sng" dirty="0"/>
          </a:p>
          <a:p>
            <a:pPr marL="11430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b="1" dirty="0" err="1"/>
              <a:t>Some</a:t>
            </a:r>
            <a:r>
              <a:rPr lang="tr-TR" dirty="0"/>
              <a:t>, biraz, birkaç anlamında kullanılmaktadır ve hem sayılabilen, hem de sayılamayan isimlerle birlikte kullanılabilir. Sayılabilen isimlerle birlikte kullanıldığında </a:t>
            </a:r>
            <a:r>
              <a:rPr lang="tr-TR" b="1" dirty="0"/>
              <a:t>birkaç</a:t>
            </a:r>
            <a:r>
              <a:rPr lang="tr-TR" dirty="0"/>
              <a:t>, sayılamayan isimlerle kullanıldığında ise </a:t>
            </a:r>
            <a:r>
              <a:rPr lang="tr-TR" b="1" dirty="0"/>
              <a:t>biraz</a:t>
            </a:r>
            <a:r>
              <a:rPr lang="tr-TR" dirty="0"/>
              <a:t> anlamlarına gelir.</a:t>
            </a:r>
          </a:p>
          <a:p>
            <a:pPr marL="114300" indent="0">
              <a:buNone/>
            </a:pPr>
            <a:endParaRPr lang="tr-TR" b="1" dirty="0" smtClean="0"/>
          </a:p>
          <a:p>
            <a:pPr marL="114300" indent="0">
              <a:buNone/>
            </a:pPr>
            <a:endParaRPr lang="tr-TR" b="1" dirty="0"/>
          </a:p>
          <a:p>
            <a:pPr marL="114300" indent="0">
              <a:buNone/>
            </a:pPr>
            <a:r>
              <a:rPr lang="tr-TR" b="1" dirty="0" err="1" smtClean="0"/>
              <a:t>Some</a:t>
            </a:r>
            <a:r>
              <a:rPr lang="tr-TR" dirty="0"/>
              <a:t>, sayılabilen isimlerle kullanıldığı zaman isimler </a:t>
            </a:r>
            <a:r>
              <a:rPr lang="tr-TR" dirty="0">
                <a:solidFill>
                  <a:srgbClr val="FF0000"/>
                </a:solidFill>
              </a:rPr>
              <a:t>çoğul</a:t>
            </a:r>
            <a:r>
              <a:rPr lang="tr-TR" dirty="0"/>
              <a:t> olur, sayılamayan isimlerle kullanıldığında ise her zaman </a:t>
            </a:r>
            <a:r>
              <a:rPr lang="tr-TR" dirty="0">
                <a:solidFill>
                  <a:srgbClr val="FF0000"/>
                </a:solidFill>
              </a:rPr>
              <a:t>tekil</a:t>
            </a:r>
            <a:r>
              <a:rPr lang="tr-TR" dirty="0"/>
              <a:t> olarak gelir. Birkaç istisna durum haricinde </a:t>
            </a:r>
            <a:r>
              <a:rPr lang="tr-TR" dirty="0" err="1">
                <a:solidFill>
                  <a:srgbClr val="FF0000"/>
                </a:solidFill>
              </a:rPr>
              <a:t>some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her zaman olumlu cümlelerde kullanılır. </a:t>
            </a:r>
          </a:p>
        </p:txBody>
      </p:sp>
    </p:spTree>
    <p:extLst>
      <p:ext uri="{BB962C8B-B14F-4D97-AF65-F5344CB8AC3E}">
        <p14:creationId xmlns:p14="http://schemas.microsoft.com/office/powerpoint/2010/main" val="134815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6200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800000"/>
                </a:solidFill>
              </a:rPr>
              <a:t>No </a:t>
            </a:r>
            <a:r>
              <a:rPr lang="tr-TR" b="1" dirty="0" err="1" smtClean="0">
                <a:solidFill>
                  <a:srgbClr val="800000"/>
                </a:solidFill>
              </a:rPr>
              <a:t>one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033653"/>
            <a:ext cx="7620000" cy="4800600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NO (one)</a:t>
            </a:r>
            <a:r>
              <a:rPr lang="en-US" b="1" dirty="0" smtClean="0"/>
              <a:t>: </a:t>
            </a:r>
            <a:r>
              <a:rPr lang="en-US" b="1" dirty="0"/>
              <a:t> </a:t>
            </a:r>
            <a:r>
              <a:rPr lang="en-US" dirty="0"/>
              <a:t>“</a:t>
            </a:r>
            <a:r>
              <a:rPr lang="en-US" b="1" dirty="0" err="1">
                <a:solidFill>
                  <a:srgbClr val="800000"/>
                </a:solidFill>
              </a:rPr>
              <a:t>Hiç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kimse</a:t>
            </a:r>
            <a:r>
              <a:rPr lang="en-US" dirty="0" smtClean="0"/>
              <a:t>”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r>
              <a:rPr lang="tr-TR" b="1" dirty="0" smtClean="0">
                <a:solidFill>
                  <a:srgbClr val="800000"/>
                </a:solidFill>
              </a:rPr>
              <a:t>Sadece olumsuz </a:t>
            </a:r>
            <a:r>
              <a:rPr lang="tr-TR" dirty="0" smtClean="0"/>
              <a:t>olarak kullanılır.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268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67544" y="1268760"/>
            <a:ext cx="7620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 know </a:t>
            </a:r>
            <a:r>
              <a:rPr lang="en-US" b="1" dirty="0"/>
              <a:t>no one</a:t>
            </a:r>
            <a:r>
              <a:rPr lang="en-US" dirty="0"/>
              <a:t> </a:t>
            </a:r>
            <a:r>
              <a:rPr lang="en-US" dirty="0" smtClean="0"/>
              <a:t>at </a:t>
            </a:r>
            <a:r>
              <a:rPr lang="en-US" dirty="0"/>
              <a:t>the party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Partide</a:t>
            </a:r>
            <a:r>
              <a:rPr lang="en-US" dirty="0"/>
              <a:t> </a:t>
            </a:r>
            <a:r>
              <a:rPr lang="en-US" dirty="0" err="1"/>
              <a:t>kimseyi</a:t>
            </a:r>
            <a:r>
              <a:rPr lang="en-US" dirty="0"/>
              <a:t> </a:t>
            </a:r>
            <a:r>
              <a:rPr lang="en-US" dirty="0" err="1"/>
              <a:t>tanımıyorum</a:t>
            </a:r>
            <a:r>
              <a:rPr lang="en-US" dirty="0" smtClean="0"/>
              <a:t>.)</a:t>
            </a:r>
            <a:endParaRPr lang="tr-TR" dirty="0"/>
          </a:p>
          <a:p>
            <a:endParaRPr lang="tr-TR" dirty="0" smtClean="0"/>
          </a:p>
          <a:p>
            <a:r>
              <a:rPr lang="en-US" dirty="0" smtClean="0"/>
              <a:t>Is</a:t>
            </a:r>
            <a:r>
              <a:rPr lang="en-US" dirty="0"/>
              <a:t> </a:t>
            </a:r>
            <a:r>
              <a:rPr lang="en-US" b="1" dirty="0"/>
              <a:t>no </a:t>
            </a:r>
            <a:r>
              <a:rPr lang="en-US" b="1" dirty="0" smtClean="0"/>
              <a:t>one </a:t>
            </a:r>
            <a:r>
              <a:rPr lang="en-US" dirty="0" smtClean="0"/>
              <a:t>home</a:t>
            </a:r>
            <a:r>
              <a:rPr lang="en-US" dirty="0"/>
              <a:t>?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(</a:t>
            </a:r>
            <a:r>
              <a:rPr lang="en-US" dirty="0" err="1"/>
              <a:t>Evde</a:t>
            </a:r>
            <a:r>
              <a:rPr lang="en-US" dirty="0"/>
              <a:t> </a:t>
            </a:r>
            <a:r>
              <a:rPr lang="en-US" dirty="0" err="1"/>
              <a:t>kimse</a:t>
            </a:r>
            <a:r>
              <a:rPr lang="en-US" dirty="0"/>
              <a:t> </a:t>
            </a:r>
            <a:r>
              <a:rPr lang="en-US" dirty="0" err="1"/>
              <a:t>yok</a:t>
            </a:r>
            <a:r>
              <a:rPr lang="en-US" dirty="0"/>
              <a:t> mu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/>
          </a:p>
          <a:p>
            <a:r>
              <a:rPr lang="en-US" dirty="0"/>
              <a:t>I met </a:t>
            </a:r>
            <a:r>
              <a:rPr lang="en-US" b="1" dirty="0" smtClean="0"/>
              <a:t>no one </a:t>
            </a:r>
            <a:r>
              <a:rPr lang="en-US" dirty="0"/>
              <a:t>at the </a:t>
            </a:r>
            <a:r>
              <a:rPr lang="tr-TR" dirty="0" err="1" smtClean="0"/>
              <a:t>school</a:t>
            </a:r>
            <a:r>
              <a:rPr lang="en-US" dirty="0" smtClean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(</a:t>
            </a:r>
            <a:r>
              <a:rPr lang="tr-TR" dirty="0" smtClean="0"/>
              <a:t>Okulda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kimse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tanışmadım</a:t>
            </a:r>
            <a:r>
              <a:rPr lang="en-US" dirty="0" smtClean="0"/>
              <a:t>.</a:t>
            </a:r>
            <a:r>
              <a:rPr lang="en-US" dirty="0"/>
              <a:t>)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389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76200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rgbClr val="800000"/>
                </a:solidFill>
              </a:rPr>
              <a:t>Everyone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492896"/>
            <a:ext cx="7620000" cy="190080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EVERY (</a:t>
            </a:r>
            <a:r>
              <a:rPr lang="en-US" b="1" dirty="0" smtClean="0">
                <a:solidFill>
                  <a:srgbClr val="800000"/>
                </a:solidFill>
              </a:rPr>
              <a:t>one)</a:t>
            </a:r>
            <a:r>
              <a:rPr lang="en-US" b="1" dirty="0" smtClean="0"/>
              <a:t>: </a:t>
            </a:r>
            <a:r>
              <a:rPr lang="en-US" b="1" dirty="0"/>
              <a:t> </a:t>
            </a:r>
            <a:r>
              <a:rPr lang="en-US" dirty="0"/>
              <a:t>“</a:t>
            </a:r>
            <a:r>
              <a:rPr lang="en-US" dirty="0" err="1"/>
              <a:t>Herkes</a:t>
            </a:r>
            <a:r>
              <a:rPr lang="en-US" dirty="0" smtClean="0"/>
              <a:t>”</a:t>
            </a:r>
            <a:r>
              <a:rPr lang="tr-TR" dirty="0" smtClean="0"/>
              <a:t> anlamına gelmektedir.</a:t>
            </a:r>
          </a:p>
          <a:p>
            <a:endParaRPr lang="tr-TR" dirty="0"/>
          </a:p>
          <a:p>
            <a:r>
              <a:rPr lang="tr-TR" b="1" dirty="0" smtClean="0">
                <a:solidFill>
                  <a:srgbClr val="800000"/>
                </a:solidFill>
              </a:rPr>
              <a:t>Sadece olumlu cümlelerde </a:t>
            </a:r>
            <a:r>
              <a:rPr lang="tr-TR" dirty="0" smtClean="0"/>
              <a:t>kullanılmaktadır, olumsuz cümlelerde kullanılmaz</a:t>
            </a:r>
          </a:p>
        </p:txBody>
      </p:sp>
    </p:spTree>
    <p:extLst>
      <p:ext uri="{BB962C8B-B14F-4D97-AF65-F5344CB8AC3E}">
        <p14:creationId xmlns:p14="http://schemas.microsoft.com/office/powerpoint/2010/main" val="388366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/>
              <a:t> </a:t>
            </a:r>
            <a:r>
              <a:rPr lang="tr-TR" b="1" dirty="0" err="1"/>
              <a:t>Everyone</a:t>
            </a:r>
            <a:r>
              <a:rPr lang="tr-TR" b="1" dirty="0"/>
              <a:t> </a:t>
            </a:r>
            <a:r>
              <a:rPr lang="tr-TR" dirty="0" err="1"/>
              <a:t>knows</a:t>
            </a:r>
            <a:r>
              <a:rPr lang="tr-TR" dirty="0"/>
              <a:t> her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(Onu herkes tanır</a:t>
            </a:r>
            <a:r>
              <a:rPr lang="tr-TR" dirty="0" smtClean="0"/>
              <a:t>.)</a:t>
            </a:r>
          </a:p>
          <a:p>
            <a:endParaRPr lang="tr-TR" dirty="0"/>
          </a:p>
          <a:p>
            <a:r>
              <a:rPr lang="tr-TR" dirty="0" smtClean="0"/>
              <a:t>I </a:t>
            </a:r>
            <a:r>
              <a:rPr lang="tr-TR" dirty="0" err="1"/>
              <a:t>know</a:t>
            </a:r>
            <a:r>
              <a:rPr lang="tr-TR" dirty="0"/>
              <a:t> </a:t>
            </a:r>
            <a:r>
              <a:rPr lang="tr-TR" b="1" dirty="0" err="1"/>
              <a:t>everyone</a:t>
            </a:r>
            <a:r>
              <a:rPr lang="tr-TR" dirty="0"/>
              <a:t> </a:t>
            </a:r>
            <a:r>
              <a:rPr lang="tr-TR" dirty="0" smtClean="0"/>
              <a:t>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party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(</a:t>
            </a:r>
            <a:r>
              <a:rPr lang="tr-TR" dirty="0"/>
              <a:t>Partideki herkesi tanıyorum</a:t>
            </a:r>
            <a:r>
              <a:rPr lang="tr-TR" dirty="0" smtClean="0"/>
              <a:t>.)</a:t>
            </a:r>
          </a:p>
          <a:p>
            <a:endParaRPr lang="tr-TR" dirty="0"/>
          </a:p>
          <a:p>
            <a:r>
              <a:rPr lang="tr-TR" b="1" dirty="0" err="1"/>
              <a:t>Everyone</a:t>
            </a:r>
            <a:r>
              <a:rPr lang="tr-TR" dirty="0"/>
              <a:t> </a:t>
            </a:r>
            <a:r>
              <a:rPr lang="tr-TR" dirty="0" err="1"/>
              <a:t>likes</a:t>
            </a:r>
            <a:r>
              <a:rPr lang="tr-TR" dirty="0"/>
              <a:t> her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(Herkes onu beğeniyor.)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5525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352928" cy="3528392"/>
          </a:xfrm>
        </p:spPr>
        <p:txBody>
          <a:bodyPr/>
          <a:lstStyle/>
          <a:p>
            <a:r>
              <a:rPr lang="tr-TR" sz="5400" b="1" i="1" dirty="0" err="1" smtClean="0">
                <a:solidFill>
                  <a:srgbClr val="800000"/>
                </a:solidFill>
              </a:rPr>
              <a:t>Somewhere</a:t>
            </a:r>
            <a:r>
              <a:rPr lang="tr-TR" sz="5400" b="1" i="1" dirty="0" smtClean="0">
                <a:solidFill>
                  <a:srgbClr val="800000"/>
                </a:solidFill>
              </a:rPr>
              <a:t> – </a:t>
            </a:r>
            <a:r>
              <a:rPr lang="tr-TR" sz="5400" b="1" i="1" dirty="0" err="1" smtClean="0">
                <a:solidFill>
                  <a:srgbClr val="800000"/>
                </a:solidFill>
              </a:rPr>
              <a:t>Anywhere</a:t>
            </a:r>
            <a:r>
              <a:rPr lang="tr-TR" sz="5400" b="1" i="1" dirty="0" smtClean="0">
                <a:solidFill>
                  <a:srgbClr val="800000"/>
                </a:solidFill>
              </a:rPr>
              <a:t> – </a:t>
            </a:r>
            <a:r>
              <a:rPr lang="tr-TR" sz="5400" b="1" i="1" dirty="0" err="1" smtClean="0">
                <a:solidFill>
                  <a:srgbClr val="800000"/>
                </a:solidFill>
              </a:rPr>
              <a:t>Nowhere</a:t>
            </a:r>
            <a:r>
              <a:rPr lang="tr-TR" sz="5400" b="1" i="1" dirty="0" smtClean="0">
                <a:solidFill>
                  <a:srgbClr val="800000"/>
                </a:solidFill>
              </a:rPr>
              <a:t> - </a:t>
            </a:r>
            <a:r>
              <a:rPr lang="tr-TR" sz="5400" b="1" i="1" dirty="0" err="1" smtClean="0">
                <a:solidFill>
                  <a:srgbClr val="800000"/>
                </a:solidFill>
              </a:rPr>
              <a:t>Everywere</a:t>
            </a:r>
            <a:endParaRPr lang="tr-TR" sz="5400" b="1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5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6200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rgbClr val="800000"/>
                </a:solidFill>
              </a:rPr>
              <a:t>Somewhere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276872"/>
            <a:ext cx="7620000" cy="218884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SOME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800000"/>
                </a:solidFill>
              </a:rPr>
              <a:t>where</a:t>
            </a:r>
            <a:r>
              <a:rPr lang="en-US" b="1" dirty="0"/>
              <a:t>):</a:t>
            </a:r>
            <a:r>
              <a:rPr lang="en-US" dirty="0"/>
              <a:t>  </a:t>
            </a:r>
            <a:r>
              <a:rPr lang="en-US" dirty="0" smtClean="0"/>
              <a:t> “</a:t>
            </a:r>
            <a:r>
              <a:rPr lang="en-US" b="1" dirty="0" err="1">
                <a:solidFill>
                  <a:srgbClr val="800000"/>
                </a:solidFill>
              </a:rPr>
              <a:t>bir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yer</a:t>
            </a:r>
            <a:r>
              <a:rPr lang="en-US" dirty="0"/>
              <a:t>” </a:t>
            </a:r>
            <a:r>
              <a:rPr lang="en-US" dirty="0" err="1"/>
              <a:t>anlamına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Bahsedilen ama bilinmeyen yerler için kullanılmaktadır</a:t>
            </a:r>
          </a:p>
          <a:p>
            <a:endParaRPr lang="tr-TR" dirty="0"/>
          </a:p>
          <a:p>
            <a:r>
              <a:rPr lang="tr-TR" dirty="0" smtClean="0"/>
              <a:t>Sadece olumlu cümlelerde kullanılmaktadır.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662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/>
              <a:t>Somewhere</a:t>
            </a:r>
            <a:r>
              <a:rPr lang="tr-TR" b="1" dirty="0"/>
              <a:t> </a:t>
            </a:r>
            <a:r>
              <a:rPr lang="tr-TR" dirty="0" err="1"/>
              <a:t>quiet</a:t>
            </a:r>
            <a:r>
              <a:rPr lang="tr-TR" dirty="0"/>
              <a:t> is OK </a:t>
            </a:r>
            <a:r>
              <a:rPr lang="tr-TR" dirty="0" err="1"/>
              <a:t>for</a:t>
            </a:r>
            <a:r>
              <a:rPr lang="tr-TR" dirty="0"/>
              <a:t> me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(Sesiz olan bir yer benim için uygundur</a:t>
            </a:r>
            <a:r>
              <a:rPr lang="tr-TR" dirty="0" smtClean="0"/>
              <a:t>.)</a:t>
            </a:r>
          </a:p>
          <a:p>
            <a:endParaRPr lang="tr-TR" b="1" u="sng" dirty="0"/>
          </a:p>
          <a:p>
            <a:r>
              <a:rPr lang="tr-TR" b="1" dirty="0"/>
              <a:t> </a:t>
            </a:r>
            <a:r>
              <a:rPr lang="tr-TR" dirty="0" err="1"/>
              <a:t>We</a:t>
            </a:r>
            <a:r>
              <a:rPr lang="tr-TR" dirty="0"/>
              <a:t> can </a:t>
            </a:r>
            <a:r>
              <a:rPr lang="tr-TR" dirty="0" err="1"/>
              <a:t>meet</a:t>
            </a:r>
            <a:r>
              <a:rPr lang="tr-TR" dirty="0"/>
              <a:t> </a:t>
            </a:r>
            <a:r>
              <a:rPr lang="tr-TR" b="1" dirty="0" err="1"/>
              <a:t>somewhere</a:t>
            </a:r>
            <a:r>
              <a:rPr lang="tr-TR" dirty="0"/>
              <a:t> 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city</a:t>
            </a:r>
            <a:r>
              <a:rPr lang="tr-TR" dirty="0"/>
              <a:t> </a:t>
            </a:r>
            <a:r>
              <a:rPr lang="tr-TR" dirty="0" err="1"/>
              <a:t>centre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(Şehir merkezinde bir yerde </a:t>
            </a:r>
            <a:r>
              <a:rPr lang="tr-TR" dirty="0" err="1"/>
              <a:t>buluşaibiliriz</a:t>
            </a:r>
            <a:r>
              <a:rPr lang="tr-TR" dirty="0" smtClean="0"/>
              <a:t>.)</a:t>
            </a:r>
          </a:p>
          <a:p>
            <a:pPr marL="0" indent="0">
              <a:buNone/>
            </a:pPr>
            <a:endParaRPr lang="tr-TR" b="1" u="sng" dirty="0"/>
          </a:p>
          <a:p>
            <a:r>
              <a:rPr lang="tr-TR" b="1" dirty="0"/>
              <a:t> </a:t>
            </a:r>
            <a:r>
              <a:rPr lang="tr-TR" dirty="0"/>
              <a:t>Do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want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go</a:t>
            </a:r>
            <a:r>
              <a:rPr lang="tr-TR" dirty="0"/>
              <a:t> </a:t>
            </a:r>
            <a:r>
              <a:rPr lang="tr-TR" b="1" dirty="0" err="1"/>
              <a:t>somewhere</a:t>
            </a:r>
            <a:r>
              <a:rPr lang="tr-TR" dirty="0"/>
              <a:t> </a:t>
            </a:r>
            <a:r>
              <a:rPr lang="tr-TR" dirty="0" err="1"/>
              <a:t>quiter</a:t>
            </a:r>
            <a:r>
              <a:rPr lang="tr-TR" dirty="0"/>
              <a:t>?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(</a:t>
            </a:r>
            <a:r>
              <a:rPr lang="tr-TR" dirty="0"/>
              <a:t>Daha sessiz bir yere gitmek ister misin?)</a:t>
            </a:r>
          </a:p>
        </p:txBody>
      </p:sp>
    </p:spTree>
    <p:extLst>
      <p:ext uri="{BB962C8B-B14F-4D97-AF65-F5344CB8AC3E}">
        <p14:creationId xmlns:p14="http://schemas.microsoft.com/office/powerpoint/2010/main" val="302932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76200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rgbClr val="800000"/>
                </a:solidFill>
              </a:rPr>
              <a:t>Anywhere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7620000" cy="154076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>
                <a:solidFill>
                  <a:srgbClr val="800000"/>
                </a:solidFill>
              </a:rPr>
              <a:t>ANY </a:t>
            </a:r>
            <a:r>
              <a:rPr lang="tr-TR" b="1" dirty="0" smtClean="0">
                <a:solidFill>
                  <a:srgbClr val="800000"/>
                </a:solidFill>
              </a:rPr>
              <a:t>(</a:t>
            </a:r>
            <a:r>
              <a:rPr lang="tr-TR" b="1" dirty="0" err="1" smtClean="0">
                <a:solidFill>
                  <a:srgbClr val="800000"/>
                </a:solidFill>
              </a:rPr>
              <a:t>where</a:t>
            </a:r>
            <a:r>
              <a:rPr lang="tr-TR" b="1" dirty="0">
                <a:solidFill>
                  <a:srgbClr val="800000"/>
                </a:solidFill>
              </a:rPr>
              <a:t>)</a:t>
            </a:r>
            <a:r>
              <a:rPr lang="tr-TR" b="1" dirty="0"/>
              <a:t>: </a:t>
            </a:r>
            <a:r>
              <a:rPr lang="tr-TR" dirty="0" smtClean="0"/>
              <a:t>herhangi </a:t>
            </a:r>
            <a:r>
              <a:rPr lang="tr-TR" dirty="0"/>
              <a:t>bir yer/hiçbir yer.  Olumlu ve soru cümlelerinde kullanıldığında “</a:t>
            </a:r>
            <a:r>
              <a:rPr lang="tr-TR" b="1" dirty="0">
                <a:solidFill>
                  <a:srgbClr val="800000"/>
                </a:solidFill>
              </a:rPr>
              <a:t>herhangi</a:t>
            </a:r>
            <a:r>
              <a:rPr lang="tr-TR" dirty="0"/>
              <a:t>” anlamına gelir. Olumsuz cümlelerde kullanıldığında ise “</a:t>
            </a:r>
            <a:r>
              <a:rPr lang="tr-TR" b="1" dirty="0">
                <a:solidFill>
                  <a:srgbClr val="800000"/>
                </a:solidFill>
              </a:rPr>
              <a:t>hiç</a:t>
            </a:r>
            <a:r>
              <a:rPr lang="tr-TR" dirty="0"/>
              <a:t>”. 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014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Anywhere </a:t>
            </a:r>
            <a:r>
              <a:rPr lang="en-US" dirty="0"/>
              <a:t>is OK for me to meet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Buluşmak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bana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 smtClean="0"/>
              <a:t>.)</a:t>
            </a:r>
            <a:endParaRPr lang="tr-TR" dirty="0" smtClean="0"/>
          </a:p>
          <a:p>
            <a:endParaRPr lang="tr-TR" dirty="0"/>
          </a:p>
          <a:p>
            <a:r>
              <a:rPr lang="en-US" b="1" dirty="0"/>
              <a:t> </a:t>
            </a:r>
            <a:r>
              <a:rPr lang="en-US" dirty="0"/>
              <a:t>I don’t want to go </a:t>
            </a:r>
            <a:r>
              <a:rPr lang="en-US" b="1" dirty="0"/>
              <a:t>anywhere</a:t>
            </a:r>
            <a:r>
              <a:rPr lang="en-US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(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gitmek</a:t>
            </a:r>
            <a:r>
              <a:rPr lang="en-US" dirty="0"/>
              <a:t> </a:t>
            </a:r>
            <a:r>
              <a:rPr lang="en-US" dirty="0" err="1"/>
              <a:t>istemiyorum</a:t>
            </a:r>
            <a:r>
              <a:rPr lang="en-US" dirty="0" smtClean="0"/>
              <a:t>.)</a:t>
            </a:r>
            <a:endParaRPr lang="tr-TR" dirty="0" smtClean="0"/>
          </a:p>
          <a:p>
            <a:endParaRPr lang="tr-TR" dirty="0"/>
          </a:p>
          <a:p>
            <a:r>
              <a:rPr lang="en-US" b="1" dirty="0"/>
              <a:t> </a:t>
            </a:r>
            <a:r>
              <a:rPr lang="en-US" dirty="0"/>
              <a:t>Can </a:t>
            </a:r>
            <a:r>
              <a:rPr lang="en-US" b="1" dirty="0"/>
              <a:t>anywhere </a:t>
            </a:r>
            <a:r>
              <a:rPr lang="en-US" dirty="0"/>
              <a:t>be quieter than this place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buradan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sessiz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 mi</a:t>
            </a:r>
            <a:r>
              <a:rPr lang="en-US" dirty="0" smtClean="0"/>
              <a:t>?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60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6200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rgbClr val="800000"/>
                </a:solidFill>
              </a:rPr>
              <a:t>Nowhere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204864"/>
            <a:ext cx="8424936" cy="1684784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NO </a:t>
            </a:r>
            <a:r>
              <a:rPr lang="en-US" b="1" dirty="0" smtClean="0">
                <a:solidFill>
                  <a:srgbClr val="800000"/>
                </a:solidFill>
              </a:rPr>
              <a:t>(where</a:t>
            </a:r>
            <a:r>
              <a:rPr lang="en-US" b="1" dirty="0">
                <a:solidFill>
                  <a:srgbClr val="800000"/>
                </a:solidFill>
              </a:rPr>
              <a:t>)</a:t>
            </a:r>
            <a:r>
              <a:rPr lang="en-US" b="1" dirty="0"/>
              <a:t>:  </a:t>
            </a:r>
            <a:r>
              <a:rPr lang="en-US" b="1" dirty="0" err="1" smtClean="0">
                <a:solidFill>
                  <a:srgbClr val="800000"/>
                </a:solidFill>
              </a:rPr>
              <a:t>hiçbir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yer</a:t>
            </a:r>
            <a:r>
              <a:rPr lang="tr-TR" b="1" dirty="0">
                <a:solidFill>
                  <a:srgbClr val="800000"/>
                </a:solidFill>
              </a:rPr>
              <a:t> </a:t>
            </a:r>
            <a:r>
              <a:rPr lang="tr-TR" dirty="0" smtClean="0"/>
              <a:t>anlamına gelmektedir.</a:t>
            </a:r>
          </a:p>
          <a:p>
            <a:endParaRPr lang="tr-TR" dirty="0"/>
          </a:p>
          <a:p>
            <a:r>
              <a:rPr lang="tr-TR" dirty="0" smtClean="0"/>
              <a:t>Verdiği anlam tamamı ile olumsuzdur.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3670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r-TR" sz="3600" b="1" u="sng" dirty="0" err="1"/>
              <a:t>Any</a:t>
            </a:r>
            <a:endParaRPr lang="tr-TR" sz="3600" b="1" u="sng" dirty="0"/>
          </a:p>
          <a:p>
            <a:pPr marL="114300" indent="0">
              <a:buNone/>
            </a:pPr>
            <a:r>
              <a:rPr lang="tr-TR" b="1" dirty="0" err="1" smtClean="0">
                <a:solidFill>
                  <a:srgbClr val="FF0000"/>
                </a:solidFill>
              </a:rPr>
              <a:t>Any</a:t>
            </a:r>
            <a:r>
              <a:rPr lang="tr-TR" dirty="0"/>
              <a:t> kelimesi </a:t>
            </a:r>
            <a:r>
              <a:rPr lang="tr-TR" b="1" dirty="0">
                <a:solidFill>
                  <a:srgbClr val="FF0000"/>
                </a:solidFill>
              </a:rPr>
              <a:t>hiç</a:t>
            </a:r>
            <a:r>
              <a:rPr lang="tr-TR" dirty="0"/>
              <a:t> anlamında </a:t>
            </a:r>
            <a:r>
              <a:rPr lang="tr-TR" dirty="0" smtClean="0"/>
              <a:t>kullanılmakta  </a:t>
            </a:r>
            <a:r>
              <a:rPr lang="tr-TR" dirty="0"/>
              <a:t>ve hem sayılabilen hem de sayılamayan isimlerle kullanılabilir. Sayılabilen isimlerle kullanıldığında </a:t>
            </a:r>
            <a:r>
              <a:rPr lang="tr-TR" dirty="0">
                <a:solidFill>
                  <a:srgbClr val="FF0000"/>
                </a:solidFill>
              </a:rPr>
              <a:t>her zaman çoğul</a:t>
            </a:r>
            <a:r>
              <a:rPr lang="tr-TR" dirty="0"/>
              <a:t>, sayılamayan isimlerle kullanıldığında ise </a:t>
            </a:r>
            <a:r>
              <a:rPr lang="tr-TR" dirty="0">
                <a:solidFill>
                  <a:srgbClr val="FF0000"/>
                </a:solidFill>
              </a:rPr>
              <a:t>hep tekil </a:t>
            </a:r>
            <a:r>
              <a:rPr lang="tr-TR" dirty="0"/>
              <a:t>olur. </a:t>
            </a:r>
            <a:r>
              <a:rPr lang="tr-TR" b="1" dirty="0" err="1"/>
              <a:t>Any</a:t>
            </a:r>
            <a:r>
              <a:rPr lang="tr-TR" dirty="0"/>
              <a:t> kelimesi yalnızca </a:t>
            </a:r>
            <a:r>
              <a:rPr lang="tr-TR" dirty="0">
                <a:solidFill>
                  <a:srgbClr val="FF0000"/>
                </a:solidFill>
              </a:rPr>
              <a:t>olumsuz</a:t>
            </a:r>
            <a:r>
              <a:rPr lang="tr-TR" dirty="0"/>
              <a:t> ve </a:t>
            </a:r>
            <a:r>
              <a:rPr lang="tr-TR" dirty="0">
                <a:solidFill>
                  <a:srgbClr val="FF0000"/>
                </a:solidFill>
              </a:rPr>
              <a:t>soru</a:t>
            </a:r>
            <a:r>
              <a:rPr lang="tr-TR" dirty="0"/>
              <a:t> cümlelerinde kullanılır.</a:t>
            </a:r>
          </a:p>
        </p:txBody>
      </p:sp>
    </p:spTree>
    <p:extLst>
      <p:ext uri="{BB962C8B-B14F-4D97-AF65-F5344CB8AC3E}">
        <p14:creationId xmlns:p14="http://schemas.microsoft.com/office/powerpoint/2010/main" val="1890493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/>
              <a:t>Nowhere</a:t>
            </a:r>
            <a:r>
              <a:rPr lang="tr-TR" b="1" dirty="0"/>
              <a:t> </a:t>
            </a:r>
            <a:r>
              <a:rPr lang="tr-TR" dirty="0"/>
              <a:t>in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city</a:t>
            </a:r>
            <a:r>
              <a:rPr lang="tr-TR" dirty="0"/>
              <a:t> is </a:t>
            </a:r>
            <a:r>
              <a:rPr lang="tr-TR" dirty="0" err="1"/>
              <a:t>safe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(</a:t>
            </a:r>
            <a:r>
              <a:rPr lang="tr-TR" dirty="0"/>
              <a:t>Bu şehirde hiçbir yer güvenli değil</a:t>
            </a:r>
            <a:r>
              <a:rPr lang="tr-TR" dirty="0" smtClean="0"/>
              <a:t>.)</a:t>
            </a:r>
          </a:p>
          <a:p>
            <a:endParaRPr lang="tr-TR" b="1" u="sng" dirty="0"/>
          </a:p>
          <a:p>
            <a:r>
              <a:rPr lang="tr-TR" b="1" dirty="0"/>
              <a:t> </a:t>
            </a:r>
            <a:r>
              <a:rPr lang="tr-TR" dirty="0"/>
              <a:t>I </a:t>
            </a:r>
            <a:r>
              <a:rPr lang="tr-TR" dirty="0" err="1"/>
              <a:t>belong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 </a:t>
            </a:r>
            <a:r>
              <a:rPr lang="tr-TR" b="1" dirty="0" err="1"/>
              <a:t>nowhere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(Hiçbir yere ait değilim</a:t>
            </a:r>
            <a:r>
              <a:rPr lang="tr-TR" dirty="0" smtClean="0"/>
              <a:t>.)</a:t>
            </a:r>
          </a:p>
          <a:p>
            <a:endParaRPr lang="tr-TR" dirty="0"/>
          </a:p>
          <a:p>
            <a:r>
              <a:rPr lang="tr-TR" dirty="0" smtClean="0"/>
              <a:t>I</a:t>
            </a:r>
            <a:r>
              <a:rPr lang="en-US" dirty="0" smtClean="0"/>
              <a:t>s</a:t>
            </a:r>
            <a:r>
              <a:rPr lang="en-US" dirty="0"/>
              <a:t> </a:t>
            </a:r>
            <a:r>
              <a:rPr lang="en-US" b="1" dirty="0"/>
              <a:t>nowhere </a:t>
            </a:r>
            <a:r>
              <a:rPr lang="en-US" dirty="0"/>
              <a:t>beautiful in this city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 </a:t>
            </a:r>
            <a:r>
              <a:rPr lang="en-US" dirty="0"/>
              <a:t>(Bu </a:t>
            </a:r>
            <a:r>
              <a:rPr lang="en-US" dirty="0" err="1"/>
              <a:t>şehirdeki</a:t>
            </a:r>
            <a:r>
              <a:rPr lang="en-US" dirty="0"/>
              <a:t> 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 mi?)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00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6200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rgbClr val="800000"/>
                </a:solidFill>
              </a:rPr>
              <a:t>Everywhere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348880"/>
            <a:ext cx="7620000" cy="1468760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>
                <a:solidFill>
                  <a:srgbClr val="800000"/>
                </a:solidFill>
              </a:rPr>
              <a:t>EVERY </a:t>
            </a:r>
            <a:r>
              <a:rPr lang="tr-TR" b="1" dirty="0" smtClean="0">
                <a:solidFill>
                  <a:srgbClr val="800000"/>
                </a:solidFill>
              </a:rPr>
              <a:t>(</a:t>
            </a:r>
            <a:r>
              <a:rPr lang="tr-TR" b="1" dirty="0" err="1" smtClean="0">
                <a:solidFill>
                  <a:srgbClr val="800000"/>
                </a:solidFill>
              </a:rPr>
              <a:t>where</a:t>
            </a:r>
            <a:r>
              <a:rPr lang="tr-TR" b="1" dirty="0">
                <a:solidFill>
                  <a:srgbClr val="800000"/>
                </a:solidFill>
              </a:rPr>
              <a:t>)</a:t>
            </a:r>
            <a:r>
              <a:rPr lang="tr-TR" b="1" dirty="0"/>
              <a:t>:  </a:t>
            </a:r>
            <a:r>
              <a:rPr lang="tr-TR" dirty="0" smtClean="0"/>
              <a:t> “</a:t>
            </a:r>
            <a:r>
              <a:rPr lang="tr-TR" b="1" dirty="0">
                <a:solidFill>
                  <a:srgbClr val="800000"/>
                </a:solidFill>
              </a:rPr>
              <a:t>her yer</a:t>
            </a:r>
            <a:r>
              <a:rPr lang="tr-TR" dirty="0"/>
              <a:t>” anlamlarına gelir. Olumlu ve soru cümlelerinde kullanılır, olumsuz cümlelerde kullanılmaz.</a:t>
            </a:r>
          </a:p>
        </p:txBody>
      </p:sp>
    </p:spTree>
    <p:extLst>
      <p:ext uri="{BB962C8B-B14F-4D97-AF65-F5344CB8AC3E}">
        <p14:creationId xmlns:p14="http://schemas.microsoft.com/office/powerpoint/2010/main" val="221043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Everywhere </a:t>
            </a:r>
            <a:r>
              <a:rPr lang="en-US" dirty="0"/>
              <a:t>is beautiful in this city.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(</a:t>
            </a:r>
            <a:r>
              <a:rPr lang="en-US" dirty="0"/>
              <a:t>Bu </a:t>
            </a:r>
            <a:r>
              <a:rPr lang="en-US" dirty="0" err="1"/>
              <a:t>şehirdeki</a:t>
            </a:r>
            <a:r>
              <a:rPr lang="en-US" dirty="0"/>
              <a:t> her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 smtClean="0"/>
              <a:t>.)</a:t>
            </a:r>
            <a:endParaRPr lang="tr-TR" dirty="0" smtClean="0"/>
          </a:p>
          <a:p>
            <a:endParaRPr lang="tr-TR" b="1" dirty="0"/>
          </a:p>
          <a:p>
            <a:r>
              <a:rPr lang="en-US" b="1" dirty="0"/>
              <a:t> </a:t>
            </a:r>
            <a:r>
              <a:rPr lang="en-US" dirty="0"/>
              <a:t>We cannot see </a:t>
            </a:r>
            <a:r>
              <a:rPr lang="en-US" b="1" dirty="0"/>
              <a:t>everywhere</a:t>
            </a:r>
            <a:r>
              <a:rPr lang="en-US" dirty="0"/>
              <a:t> in two days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günde</a:t>
            </a:r>
            <a:r>
              <a:rPr lang="en-US" dirty="0"/>
              <a:t> her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göremeyiz</a:t>
            </a:r>
            <a:r>
              <a:rPr lang="en-US" dirty="0" smtClean="0"/>
              <a:t>.)</a:t>
            </a:r>
            <a:endParaRPr lang="tr-TR" dirty="0"/>
          </a:p>
          <a:p>
            <a:endParaRPr lang="tr-TR" dirty="0" smtClean="0"/>
          </a:p>
          <a:p>
            <a:r>
              <a:rPr lang="en-US" b="1" dirty="0"/>
              <a:t> </a:t>
            </a:r>
            <a:r>
              <a:rPr lang="en-US" dirty="0"/>
              <a:t>Is </a:t>
            </a:r>
            <a:r>
              <a:rPr lang="en-US" b="1" dirty="0"/>
              <a:t>everywhere </a:t>
            </a:r>
            <a:r>
              <a:rPr lang="en-US" dirty="0"/>
              <a:t>beautiful in this city?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(</a:t>
            </a:r>
            <a:r>
              <a:rPr lang="en-US" dirty="0"/>
              <a:t>Bu </a:t>
            </a:r>
            <a:r>
              <a:rPr lang="en-US" dirty="0" err="1"/>
              <a:t>şehirdeki</a:t>
            </a:r>
            <a:r>
              <a:rPr lang="en-US" dirty="0"/>
              <a:t> her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 mi</a:t>
            </a:r>
            <a:r>
              <a:rPr lang="en-US" dirty="0" smtClean="0"/>
              <a:t>?)</a:t>
            </a:r>
            <a:endParaRPr lang="tr-TR" dirty="0" smtClean="0"/>
          </a:p>
          <a:p>
            <a:endParaRPr lang="tr-TR" b="1" u="sng" dirty="0"/>
          </a:p>
          <a:p>
            <a:r>
              <a:rPr lang="en-US" dirty="0" smtClean="0"/>
              <a:t>Do </a:t>
            </a:r>
            <a:r>
              <a:rPr lang="en-US" dirty="0"/>
              <a:t>you want to see </a:t>
            </a:r>
            <a:r>
              <a:rPr lang="en-US" b="1" dirty="0"/>
              <a:t>everywhere</a:t>
            </a:r>
            <a:r>
              <a:rPr lang="en-US" dirty="0"/>
              <a:t> in the city?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Şehirdeki</a:t>
            </a:r>
            <a:r>
              <a:rPr lang="en-US" dirty="0" smtClean="0"/>
              <a:t> </a:t>
            </a:r>
            <a:r>
              <a:rPr lang="en-US" dirty="0"/>
              <a:t>her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görmek</a:t>
            </a:r>
            <a:r>
              <a:rPr lang="en-US" dirty="0"/>
              <a:t> </a:t>
            </a:r>
            <a:r>
              <a:rPr lang="en-US" dirty="0" err="1" smtClean="0"/>
              <a:t>istiyormusun</a:t>
            </a:r>
            <a:r>
              <a:rPr lang="en-US" dirty="0"/>
              <a:t>?)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832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b="1" dirty="0">
                <a:solidFill>
                  <a:srgbClr val="FF0000"/>
                </a:solidFill>
              </a:rPr>
              <a:t>No</a:t>
            </a:r>
            <a:r>
              <a:rPr lang="tr-TR" b="1" dirty="0"/>
              <a:t> ( </a:t>
            </a:r>
            <a:r>
              <a:rPr lang="tr-TR" b="1" dirty="0">
                <a:solidFill>
                  <a:srgbClr val="800000"/>
                </a:solidFill>
              </a:rPr>
              <a:t>body</a:t>
            </a:r>
            <a:r>
              <a:rPr lang="tr-TR" b="1" dirty="0"/>
              <a:t> </a:t>
            </a:r>
            <a:r>
              <a:rPr lang="tr-TR" b="1" dirty="0" smtClean="0"/>
              <a:t>/ </a:t>
            </a:r>
            <a:r>
              <a:rPr lang="tr-TR" b="1" dirty="0" err="1">
                <a:solidFill>
                  <a:srgbClr val="800000"/>
                </a:solidFill>
              </a:rPr>
              <a:t>one</a:t>
            </a:r>
            <a:r>
              <a:rPr lang="tr-TR" b="1" dirty="0"/>
              <a:t>- </a:t>
            </a:r>
            <a:r>
              <a:rPr lang="tr-TR" b="1" dirty="0" err="1">
                <a:solidFill>
                  <a:srgbClr val="800000"/>
                </a:solidFill>
              </a:rPr>
              <a:t>where</a:t>
            </a:r>
            <a:r>
              <a:rPr lang="tr-TR" b="1" dirty="0"/>
              <a:t>- </a:t>
            </a:r>
            <a:r>
              <a:rPr lang="tr-TR" b="1" dirty="0" err="1">
                <a:solidFill>
                  <a:srgbClr val="800000"/>
                </a:solidFill>
              </a:rPr>
              <a:t>thing</a:t>
            </a:r>
            <a:r>
              <a:rPr lang="tr-TR" b="1" dirty="0"/>
              <a:t>)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b="1" dirty="0" smtClean="0">
                <a:solidFill>
                  <a:srgbClr val="800000"/>
                </a:solidFill>
              </a:rPr>
              <a:t>No</a:t>
            </a:r>
            <a:r>
              <a:rPr lang="tr-TR" dirty="0" smtClean="0">
                <a:solidFill>
                  <a:srgbClr val="800000"/>
                </a:solidFill>
              </a:rPr>
              <a:t> </a:t>
            </a:r>
            <a:r>
              <a:rPr lang="tr-TR" dirty="0" smtClean="0"/>
              <a:t>ile başlanan ve devamında getirilen kelime ile birlikte her cümleyi olumsuz olarak etkiler.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5355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b="1" dirty="0" err="1">
                <a:solidFill>
                  <a:srgbClr val="FF0000"/>
                </a:solidFill>
              </a:rPr>
              <a:t>Every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/>
              <a:t>( </a:t>
            </a:r>
            <a:r>
              <a:rPr lang="tr-TR" b="1" dirty="0">
                <a:solidFill>
                  <a:srgbClr val="800000"/>
                </a:solidFill>
              </a:rPr>
              <a:t>body </a:t>
            </a:r>
            <a:r>
              <a:rPr lang="tr-TR" b="1" dirty="0"/>
              <a:t>– </a:t>
            </a:r>
            <a:r>
              <a:rPr lang="tr-TR" b="1" dirty="0" err="1">
                <a:solidFill>
                  <a:srgbClr val="800000"/>
                </a:solidFill>
              </a:rPr>
              <a:t>one</a:t>
            </a:r>
            <a:r>
              <a:rPr lang="tr-TR" b="1" dirty="0">
                <a:solidFill>
                  <a:srgbClr val="800000"/>
                </a:solidFill>
              </a:rPr>
              <a:t> </a:t>
            </a:r>
            <a:r>
              <a:rPr lang="tr-TR" b="1" dirty="0"/>
              <a:t>– </a:t>
            </a:r>
            <a:r>
              <a:rPr lang="tr-TR" b="1" dirty="0" err="1">
                <a:solidFill>
                  <a:srgbClr val="800000"/>
                </a:solidFill>
              </a:rPr>
              <a:t>where</a:t>
            </a:r>
            <a:r>
              <a:rPr lang="tr-TR" b="1" dirty="0">
                <a:solidFill>
                  <a:srgbClr val="800000"/>
                </a:solidFill>
              </a:rPr>
              <a:t> </a:t>
            </a:r>
            <a:r>
              <a:rPr lang="tr-TR" b="1" dirty="0"/>
              <a:t>– </a:t>
            </a:r>
            <a:r>
              <a:rPr lang="tr-TR" b="1" dirty="0" err="1">
                <a:solidFill>
                  <a:srgbClr val="800000"/>
                </a:solidFill>
              </a:rPr>
              <a:t>thing</a:t>
            </a:r>
            <a:r>
              <a:rPr lang="tr-TR" b="1" dirty="0"/>
              <a:t>)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 smtClean="0"/>
              <a:t>*</a:t>
            </a:r>
            <a:r>
              <a:rPr lang="tr-TR" b="1" dirty="0" smtClean="0">
                <a:solidFill>
                  <a:srgbClr val="800000"/>
                </a:solidFill>
              </a:rPr>
              <a:t>Her</a:t>
            </a:r>
            <a:r>
              <a:rPr lang="tr-TR" dirty="0" smtClean="0"/>
              <a:t> anlamına gelmektedir ve devamında getirilen cümle ile anlamı değişmektedir.</a:t>
            </a:r>
            <a:endParaRPr lang="tr-TR" dirty="0"/>
          </a:p>
          <a:p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Genellikle </a:t>
            </a:r>
            <a:r>
              <a:rPr lang="tr-TR" b="1" dirty="0" smtClean="0">
                <a:solidFill>
                  <a:srgbClr val="800000"/>
                </a:solidFill>
              </a:rPr>
              <a:t>olumlu</a:t>
            </a:r>
            <a:r>
              <a:rPr lang="tr-TR" dirty="0" smtClean="0"/>
              <a:t> cümlelerde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591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tr-TR" sz="3600" b="1" dirty="0" err="1" smtClean="0"/>
              <a:t>Somebody</a:t>
            </a:r>
            <a:r>
              <a:rPr lang="tr-TR" sz="3600" b="1" dirty="0" smtClean="0"/>
              <a:t> -  Someone - Birisi</a:t>
            </a:r>
          </a:p>
          <a:p>
            <a:pPr marL="114300" indent="0">
              <a:buNone/>
            </a:pPr>
            <a:endParaRPr lang="tr-TR" sz="1800" dirty="0"/>
          </a:p>
          <a:p>
            <a:pPr marL="114300" indent="0">
              <a:buNone/>
            </a:pPr>
            <a:endParaRPr lang="tr-TR" sz="1800" dirty="0"/>
          </a:p>
          <a:p>
            <a:pPr marL="114300" indent="0">
              <a:buNone/>
            </a:pPr>
            <a:r>
              <a:rPr lang="tr-TR" sz="1800" dirty="0" smtClean="0"/>
              <a:t>“-</a:t>
            </a:r>
            <a:r>
              <a:rPr lang="tr-TR" sz="1800" b="1" dirty="0" err="1">
                <a:solidFill>
                  <a:srgbClr val="800000"/>
                </a:solidFill>
              </a:rPr>
              <a:t>one</a:t>
            </a:r>
            <a:r>
              <a:rPr lang="tr-TR" sz="1800" dirty="0"/>
              <a:t>” ve “–</a:t>
            </a:r>
            <a:r>
              <a:rPr lang="tr-TR" sz="1800" b="1" dirty="0">
                <a:solidFill>
                  <a:srgbClr val="800000"/>
                </a:solidFill>
              </a:rPr>
              <a:t>body</a:t>
            </a:r>
            <a:r>
              <a:rPr lang="tr-TR" sz="1800" dirty="0"/>
              <a:t>” arasında anlam açısından bir </a:t>
            </a:r>
            <a:r>
              <a:rPr lang="tr-TR" sz="1800" b="1" dirty="0">
                <a:solidFill>
                  <a:srgbClr val="800000"/>
                </a:solidFill>
              </a:rPr>
              <a:t>fark</a:t>
            </a:r>
            <a:r>
              <a:rPr lang="tr-TR" sz="1800" dirty="0"/>
              <a:t> yoktur. Her ikisi de </a:t>
            </a:r>
            <a:r>
              <a:rPr lang="tr-TR" sz="1800" b="1" dirty="0">
                <a:solidFill>
                  <a:srgbClr val="800000"/>
                </a:solidFill>
              </a:rPr>
              <a:t>kişi</a:t>
            </a:r>
            <a:r>
              <a:rPr lang="tr-TR" sz="1800" dirty="0"/>
              <a:t> için kullanılır. Aralarındaki tek fark “–</a:t>
            </a:r>
            <a:r>
              <a:rPr lang="tr-TR" sz="1800" b="1" dirty="0" err="1">
                <a:solidFill>
                  <a:srgbClr val="800000"/>
                </a:solidFill>
              </a:rPr>
              <a:t>one</a:t>
            </a:r>
            <a:r>
              <a:rPr lang="tr-TR" sz="1800" dirty="0"/>
              <a:t>” yapısının daha çok </a:t>
            </a:r>
            <a:r>
              <a:rPr lang="tr-TR" sz="1800" b="1" dirty="0">
                <a:solidFill>
                  <a:srgbClr val="800000"/>
                </a:solidFill>
              </a:rPr>
              <a:t>yazılı</a:t>
            </a:r>
            <a:r>
              <a:rPr lang="tr-TR" sz="1800" dirty="0"/>
              <a:t> dilde ve </a:t>
            </a:r>
            <a:r>
              <a:rPr lang="tr-TR" sz="1800" b="1" dirty="0">
                <a:solidFill>
                  <a:srgbClr val="800000"/>
                </a:solidFill>
              </a:rPr>
              <a:t>resmi</a:t>
            </a:r>
            <a:r>
              <a:rPr lang="tr-TR" sz="1800" dirty="0">
                <a:solidFill>
                  <a:srgbClr val="800000"/>
                </a:solidFill>
              </a:rPr>
              <a:t> </a:t>
            </a:r>
            <a:r>
              <a:rPr lang="tr-TR" sz="1800" dirty="0"/>
              <a:t>konuşma dilinde, “-</a:t>
            </a:r>
            <a:r>
              <a:rPr lang="tr-TR" sz="1800" b="1" dirty="0">
                <a:solidFill>
                  <a:srgbClr val="800000"/>
                </a:solidFill>
              </a:rPr>
              <a:t>body</a:t>
            </a:r>
            <a:r>
              <a:rPr lang="tr-TR" sz="1800" dirty="0"/>
              <a:t>” yapısının ise resmi olmayan </a:t>
            </a:r>
            <a:r>
              <a:rPr lang="tr-TR" sz="1800" b="1" dirty="0">
                <a:solidFill>
                  <a:srgbClr val="800000"/>
                </a:solidFill>
              </a:rPr>
              <a:t>günlük konuşma </a:t>
            </a:r>
            <a:r>
              <a:rPr lang="tr-TR" sz="1800" dirty="0"/>
              <a:t>dilinde tercih edilmesidir</a:t>
            </a:r>
            <a:r>
              <a:rPr lang="tr-TR" sz="1800" dirty="0" smtClean="0"/>
              <a:t>.</a:t>
            </a:r>
          </a:p>
          <a:p>
            <a:pPr marL="114300" indent="0">
              <a:buNone/>
            </a:pPr>
            <a:endParaRPr lang="tr-TR" sz="1800" dirty="0"/>
          </a:p>
          <a:p>
            <a:pPr marL="114300" indent="0">
              <a:buNone/>
            </a:pPr>
            <a:r>
              <a:rPr lang="tr-TR" sz="1600" b="1" i="1" dirty="0" err="1" smtClean="0">
                <a:solidFill>
                  <a:srgbClr val="800000"/>
                </a:solidFill>
              </a:rPr>
              <a:t>Nobody</a:t>
            </a:r>
            <a:r>
              <a:rPr lang="tr-TR" sz="1600" i="1" dirty="0" smtClean="0">
                <a:solidFill>
                  <a:srgbClr val="800000"/>
                </a:solidFill>
              </a:rPr>
              <a:t> </a:t>
            </a:r>
            <a:r>
              <a:rPr lang="tr-TR" sz="1600" i="1" dirty="0"/>
              <a:t>ve </a:t>
            </a:r>
            <a:r>
              <a:rPr lang="tr-TR" sz="1600" b="1" i="1" dirty="0" err="1">
                <a:solidFill>
                  <a:srgbClr val="800000"/>
                </a:solidFill>
              </a:rPr>
              <a:t>somebody</a:t>
            </a:r>
            <a:r>
              <a:rPr lang="tr-TR" sz="1600" i="1" dirty="0">
                <a:solidFill>
                  <a:srgbClr val="800000"/>
                </a:solidFill>
              </a:rPr>
              <a:t> </a:t>
            </a:r>
            <a:r>
              <a:rPr lang="tr-TR" sz="1600" i="1" dirty="0"/>
              <a:t>özne olarak kullanılabilirler ve daima tekil olarak düşünülürler</a:t>
            </a:r>
            <a:r>
              <a:rPr lang="tr-TR" sz="1600" i="1" dirty="0" smtClean="0"/>
              <a:t>.</a:t>
            </a:r>
          </a:p>
          <a:p>
            <a:pPr marL="114300" indent="0">
              <a:buNone/>
            </a:pPr>
            <a:endParaRPr lang="tr-TR" sz="1600" i="1" dirty="0"/>
          </a:p>
          <a:p>
            <a:pPr marL="114300" indent="0">
              <a:buNone/>
            </a:pPr>
            <a:r>
              <a:rPr lang="tr-TR" sz="1600" b="1" dirty="0">
                <a:solidFill>
                  <a:srgbClr val="800000"/>
                </a:solidFill>
              </a:rPr>
              <a:t>SOME</a:t>
            </a:r>
            <a:r>
              <a:rPr lang="tr-TR" sz="1600" b="1" dirty="0"/>
              <a:t> (</a:t>
            </a:r>
            <a:r>
              <a:rPr lang="tr-TR" sz="1600" b="1" dirty="0" err="1" smtClean="0">
                <a:solidFill>
                  <a:srgbClr val="800000"/>
                </a:solidFill>
              </a:rPr>
              <a:t>one</a:t>
            </a:r>
            <a:r>
              <a:rPr lang="tr-TR" sz="1600" b="1" dirty="0" smtClean="0">
                <a:solidFill>
                  <a:srgbClr val="800000"/>
                </a:solidFill>
              </a:rPr>
              <a:t> </a:t>
            </a:r>
            <a:r>
              <a:rPr lang="tr-TR" sz="1600" b="1" dirty="0" smtClean="0"/>
              <a:t>/ </a:t>
            </a:r>
            <a:r>
              <a:rPr lang="tr-TR" sz="1600" b="1" dirty="0" smtClean="0">
                <a:solidFill>
                  <a:srgbClr val="800000"/>
                </a:solidFill>
              </a:rPr>
              <a:t>body</a:t>
            </a:r>
            <a:r>
              <a:rPr lang="tr-TR" sz="1600" b="1" dirty="0" smtClean="0"/>
              <a:t> )</a:t>
            </a:r>
            <a:r>
              <a:rPr lang="tr-TR" sz="1600" b="1" dirty="0"/>
              <a:t>:</a:t>
            </a:r>
            <a:r>
              <a:rPr lang="tr-TR" sz="1600" dirty="0"/>
              <a:t>  “</a:t>
            </a:r>
            <a:r>
              <a:rPr lang="tr-TR" sz="1600" dirty="0">
                <a:solidFill>
                  <a:srgbClr val="800000"/>
                </a:solidFill>
              </a:rPr>
              <a:t>Biri</a:t>
            </a:r>
            <a:r>
              <a:rPr lang="tr-TR" sz="1600" dirty="0"/>
              <a:t>”, anlamına gelir.  Olumlu ve soru cümlelerinde kullanılır; olumsuz cümlelerde kullanılmazlar. </a:t>
            </a:r>
          </a:p>
        </p:txBody>
      </p:sp>
    </p:spTree>
    <p:extLst>
      <p:ext uri="{BB962C8B-B14F-4D97-AF65-F5344CB8AC3E}">
        <p14:creationId xmlns:p14="http://schemas.microsoft.com/office/powerpoint/2010/main" val="17750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 fontScale="92500" lnSpcReduction="20000"/>
          </a:bodyPr>
          <a:lstStyle/>
          <a:p>
            <a:r>
              <a:rPr lang="tr-TR" sz="2400" dirty="0" err="1" smtClean="0">
                <a:solidFill>
                  <a:srgbClr val="FF0000"/>
                </a:solidFill>
              </a:rPr>
              <a:t>Örneker</a:t>
            </a:r>
            <a:endParaRPr lang="tr-TR" sz="2400" dirty="0">
              <a:solidFill>
                <a:srgbClr val="FF0000"/>
              </a:solidFill>
            </a:endParaRPr>
          </a:p>
          <a:p>
            <a:endParaRPr lang="tr-TR" b="1" dirty="0"/>
          </a:p>
          <a:p>
            <a:r>
              <a:rPr lang="en-US" dirty="0" smtClean="0"/>
              <a:t>I </a:t>
            </a:r>
            <a:r>
              <a:rPr lang="en-US" dirty="0"/>
              <a:t>need </a:t>
            </a:r>
            <a:r>
              <a:rPr lang="en-US" b="1" dirty="0">
                <a:solidFill>
                  <a:srgbClr val="800000"/>
                </a:solidFill>
              </a:rPr>
              <a:t>somebody</a:t>
            </a:r>
            <a:r>
              <a:rPr lang="en-US" dirty="0"/>
              <a:t> to </a:t>
            </a:r>
            <a:r>
              <a:rPr lang="en-US" dirty="0" smtClean="0"/>
              <a:t>move this table.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(Bu </a:t>
            </a:r>
            <a:r>
              <a:rPr lang="tr-TR" dirty="0" smtClean="0"/>
              <a:t>masayı taşımak </a:t>
            </a:r>
            <a:r>
              <a:rPr lang="tr-TR" dirty="0"/>
              <a:t>için birine ihtiyacım var</a:t>
            </a:r>
            <a:r>
              <a:rPr lang="tr-TR" dirty="0" smtClean="0"/>
              <a:t>.)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b="1" dirty="0" err="1">
                <a:solidFill>
                  <a:srgbClr val="800000"/>
                </a:solidFill>
              </a:rPr>
              <a:t>Somebody</a:t>
            </a:r>
            <a:r>
              <a:rPr lang="tr-TR" dirty="0">
                <a:solidFill>
                  <a:srgbClr val="800000"/>
                </a:solidFill>
              </a:rPr>
              <a:t> </a:t>
            </a:r>
            <a:r>
              <a:rPr lang="tr-TR" dirty="0" err="1"/>
              <a:t>stole</a:t>
            </a:r>
            <a:r>
              <a:rPr lang="tr-TR" dirty="0"/>
              <a:t> </a:t>
            </a:r>
            <a:r>
              <a:rPr lang="tr-TR" dirty="0" err="1"/>
              <a:t>my</a:t>
            </a:r>
            <a:r>
              <a:rPr lang="tr-TR" dirty="0"/>
              <a:t> </a:t>
            </a:r>
            <a:r>
              <a:rPr lang="tr-TR" dirty="0" err="1" smtClean="0"/>
              <a:t>bag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(Birisi çantamı çaldı.)</a:t>
            </a:r>
          </a:p>
        </p:txBody>
      </p:sp>
    </p:spTree>
    <p:extLst>
      <p:ext uri="{BB962C8B-B14F-4D97-AF65-F5344CB8AC3E}">
        <p14:creationId xmlns:p14="http://schemas.microsoft.com/office/powerpoint/2010/main" val="1710000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tr-TR" sz="5700" b="1" dirty="0" err="1" smtClean="0">
                <a:solidFill>
                  <a:srgbClr val="800000"/>
                </a:solidFill>
              </a:rPr>
              <a:t>Anybody</a:t>
            </a:r>
            <a:r>
              <a:rPr lang="tr-TR" sz="5700" b="1" dirty="0" smtClean="0">
                <a:solidFill>
                  <a:srgbClr val="800000"/>
                </a:solidFill>
              </a:rPr>
              <a:t> </a:t>
            </a:r>
            <a:r>
              <a:rPr lang="tr-TR" sz="5700" b="1" dirty="0" smtClean="0"/>
              <a:t>/ </a:t>
            </a:r>
            <a:r>
              <a:rPr lang="tr-TR" sz="5700" b="1" dirty="0" err="1" smtClean="0">
                <a:solidFill>
                  <a:srgbClr val="800000"/>
                </a:solidFill>
              </a:rPr>
              <a:t>Anyone</a:t>
            </a:r>
            <a:endParaRPr lang="tr-TR" sz="5700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ANY (</a:t>
            </a:r>
            <a:r>
              <a:rPr lang="tr-TR" b="1" dirty="0" smtClean="0">
                <a:solidFill>
                  <a:srgbClr val="800000"/>
                </a:solidFill>
              </a:rPr>
              <a:t>body</a:t>
            </a:r>
            <a:r>
              <a:rPr lang="tr-TR" b="1" dirty="0" smtClean="0"/>
              <a:t>) : </a:t>
            </a:r>
            <a:r>
              <a:rPr lang="tr-TR" b="1" dirty="0"/>
              <a:t> “</a:t>
            </a:r>
            <a:r>
              <a:rPr lang="tr-TR" b="1" dirty="0" err="1"/>
              <a:t>Any</a:t>
            </a:r>
            <a:r>
              <a:rPr lang="tr-TR" dirty="0"/>
              <a:t>” ile kurulan belgesiz zamirler iki farklı anlama </a:t>
            </a:r>
            <a:r>
              <a:rPr lang="tr-TR" dirty="0" smtClean="0"/>
              <a:t>gelebilir :    </a:t>
            </a:r>
            <a:r>
              <a:rPr lang="tr-TR" b="1" dirty="0" smtClean="0">
                <a:solidFill>
                  <a:srgbClr val="800000"/>
                </a:solidFill>
              </a:rPr>
              <a:t>herhangi biri  /  hiç kimse</a:t>
            </a:r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b="1" dirty="0">
                <a:solidFill>
                  <a:srgbClr val="800000"/>
                </a:solidFill>
              </a:rPr>
              <a:t>Olumlu</a:t>
            </a:r>
            <a:r>
              <a:rPr lang="tr-TR" dirty="0">
                <a:solidFill>
                  <a:srgbClr val="800000"/>
                </a:solidFill>
              </a:rPr>
              <a:t> </a:t>
            </a:r>
            <a:r>
              <a:rPr lang="tr-TR" dirty="0"/>
              <a:t>ve </a:t>
            </a:r>
            <a:r>
              <a:rPr lang="tr-TR" b="1" dirty="0">
                <a:solidFill>
                  <a:srgbClr val="800000"/>
                </a:solidFill>
              </a:rPr>
              <a:t>soru</a:t>
            </a:r>
            <a:r>
              <a:rPr lang="tr-TR" dirty="0">
                <a:solidFill>
                  <a:srgbClr val="800000"/>
                </a:solidFill>
              </a:rPr>
              <a:t> </a:t>
            </a:r>
            <a:r>
              <a:rPr lang="tr-TR" dirty="0"/>
              <a:t>cümlelerinde kullanıldığında “</a:t>
            </a:r>
            <a:r>
              <a:rPr lang="tr-TR" b="1" dirty="0">
                <a:solidFill>
                  <a:srgbClr val="800000"/>
                </a:solidFill>
              </a:rPr>
              <a:t>herhangi</a:t>
            </a:r>
            <a:r>
              <a:rPr lang="tr-TR" dirty="0"/>
              <a:t>” anlamına gelir. </a:t>
            </a:r>
            <a:r>
              <a:rPr lang="tr-TR" b="1" dirty="0">
                <a:solidFill>
                  <a:srgbClr val="800000"/>
                </a:solidFill>
              </a:rPr>
              <a:t>Olumsuz</a:t>
            </a:r>
            <a:r>
              <a:rPr lang="tr-TR" dirty="0">
                <a:solidFill>
                  <a:srgbClr val="800000"/>
                </a:solidFill>
              </a:rPr>
              <a:t> </a:t>
            </a:r>
            <a:r>
              <a:rPr lang="tr-TR" dirty="0"/>
              <a:t>cümlelerde kullanıldığında ise “</a:t>
            </a:r>
            <a:r>
              <a:rPr lang="tr-TR" b="1" dirty="0">
                <a:solidFill>
                  <a:srgbClr val="800000"/>
                </a:solidFill>
              </a:rPr>
              <a:t>hiç</a:t>
            </a:r>
            <a:r>
              <a:rPr lang="tr-TR" dirty="0"/>
              <a:t>”.  Ayrıca “</a:t>
            </a:r>
            <a:r>
              <a:rPr lang="tr-TR" b="1" dirty="0">
                <a:solidFill>
                  <a:srgbClr val="800000"/>
                </a:solidFill>
              </a:rPr>
              <a:t>hiç</a:t>
            </a:r>
            <a:r>
              <a:rPr lang="tr-TR" dirty="0"/>
              <a:t>” anlamında kullanıldığında </a:t>
            </a:r>
            <a:r>
              <a:rPr lang="tr-TR" b="1" dirty="0">
                <a:solidFill>
                  <a:srgbClr val="800000"/>
                </a:solidFill>
              </a:rPr>
              <a:t>özne</a:t>
            </a:r>
            <a:r>
              <a:rPr lang="tr-TR" dirty="0">
                <a:solidFill>
                  <a:srgbClr val="800000"/>
                </a:solidFill>
              </a:rPr>
              <a:t> </a:t>
            </a:r>
            <a:r>
              <a:rPr lang="tr-TR" dirty="0"/>
              <a:t>yerine </a:t>
            </a:r>
            <a:r>
              <a:rPr lang="tr-TR" b="1" dirty="0">
                <a:solidFill>
                  <a:srgbClr val="800000"/>
                </a:solidFill>
              </a:rPr>
              <a:t>değil</a:t>
            </a:r>
            <a:r>
              <a:rPr lang="tr-TR" dirty="0"/>
              <a:t>, sadece </a:t>
            </a:r>
            <a:r>
              <a:rPr lang="tr-TR" b="1" dirty="0">
                <a:solidFill>
                  <a:srgbClr val="800000"/>
                </a:solidFill>
              </a:rPr>
              <a:t>nesne</a:t>
            </a:r>
            <a:r>
              <a:rPr lang="tr-TR" dirty="0">
                <a:solidFill>
                  <a:srgbClr val="800000"/>
                </a:solidFill>
              </a:rPr>
              <a:t> </a:t>
            </a:r>
            <a:r>
              <a:rPr lang="tr-TR" dirty="0"/>
              <a:t>yerine kullanılabilirler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sz="3400" b="1" dirty="0" err="1">
                <a:solidFill>
                  <a:srgbClr val="800000"/>
                </a:solidFill>
              </a:rPr>
              <a:t>Anybody</a:t>
            </a:r>
            <a:r>
              <a:rPr lang="tr-TR" sz="3400" i="1" dirty="0">
                <a:solidFill>
                  <a:srgbClr val="800000"/>
                </a:solidFill>
              </a:rPr>
              <a:t> </a:t>
            </a:r>
            <a:r>
              <a:rPr lang="tr-TR" sz="3400" i="1" dirty="0"/>
              <a:t>de özne olarak kullanılır ancak o zaman </a:t>
            </a:r>
            <a:r>
              <a:rPr lang="tr-TR" sz="3400" b="1" dirty="0">
                <a:solidFill>
                  <a:srgbClr val="800000"/>
                </a:solidFill>
              </a:rPr>
              <a:t>herhangi</a:t>
            </a:r>
            <a:r>
              <a:rPr lang="tr-TR" sz="3400" i="1" dirty="0">
                <a:solidFill>
                  <a:srgbClr val="800000"/>
                </a:solidFill>
              </a:rPr>
              <a:t> </a:t>
            </a:r>
            <a:r>
              <a:rPr lang="tr-TR" sz="3400" b="1" dirty="0"/>
              <a:t>biri</a:t>
            </a:r>
            <a:r>
              <a:rPr lang="tr-TR" sz="3400" i="1" dirty="0"/>
              <a:t> anlamına gelir. </a:t>
            </a:r>
            <a:br>
              <a:rPr lang="tr-TR" sz="3400" i="1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2867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424</Words>
  <Application>Microsoft Macintosh PowerPoint</Application>
  <PresentationFormat>On-screen Show (4:3)</PresentationFormat>
  <Paragraphs>278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Ofis Teması</vt:lpstr>
      <vt:lpstr>SOME EVERY ANY NO</vt:lpstr>
      <vt:lpstr>Somebody-Anybody- Nobody-  Everybody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Nobody</vt:lpstr>
      <vt:lpstr>Örnekler</vt:lpstr>
      <vt:lpstr>PowerPoint Presentation</vt:lpstr>
      <vt:lpstr>Everybody</vt:lpstr>
      <vt:lpstr>PowerPoint Presentation</vt:lpstr>
      <vt:lpstr>Something- Anything – Nothing – Everything</vt:lpstr>
      <vt:lpstr>Something</vt:lpstr>
      <vt:lpstr>PowerPoint Presentation</vt:lpstr>
      <vt:lpstr>Anything</vt:lpstr>
      <vt:lpstr>PowerPoint Presentation</vt:lpstr>
      <vt:lpstr>Nothing</vt:lpstr>
      <vt:lpstr>PowerPoint Presentation</vt:lpstr>
      <vt:lpstr>Everything</vt:lpstr>
      <vt:lpstr>PowerPoint Presentation</vt:lpstr>
      <vt:lpstr>Someone – Anyone – Noone - Everyone</vt:lpstr>
      <vt:lpstr>Someone</vt:lpstr>
      <vt:lpstr>PowerPoint Presentation</vt:lpstr>
      <vt:lpstr>Anyone</vt:lpstr>
      <vt:lpstr>PowerPoint Presentation</vt:lpstr>
      <vt:lpstr>No one</vt:lpstr>
      <vt:lpstr>PowerPoint Presentation</vt:lpstr>
      <vt:lpstr>Everyone</vt:lpstr>
      <vt:lpstr>PowerPoint Presentation</vt:lpstr>
      <vt:lpstr>Somewhere – Anywhere – Nowhere - Everywere</vt:lpstr>
      <vt:lpstr>Somewhere</vt:lpstr>
      <vt:lpstr>PowerPoint Presentation</vt:lpstr>
      <vt:lpstr>Anywhere</vt:lpstr>
      <vt:lpstr>PowerPoint Presentation</vt:lpstr>
      <vt:lpstr>Nowhere</vt:lpstr>
      <vt:lpstr>PowerPoint Presentation</vt:lpstr>
      <vt:lpstr>Everywhere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111</dc:creator>
  <cp:lastModifiedBy>Muhammet</cp:lastModifiedBy>
  <cp:revision>23</cp:revision>
  <dcterms:created xsi:type="dcterms:W3CDTF">2020-01-12T21:59:54Z</dcterms:created>
  <dcterms:modified xsi:type="dcterms:W3CDTF">2020-03-30T21:14:01Z</dcterms:modified>
</cp:coreProperties>
</file>